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</p:sldMasterIdLst>
  <p:sldIdLst>
    <p:sldId id="256" r:id="rId12"/>
    <p:sldId id="427" r:id="rId13"/>
    <p:sldId id="463" r:id="rId14"/>
    <p:sldId id="289" r:id="rId15"/>
    <p:sldId id="257" r:id="rId16"/>
    <p:sldId id="447" r:id="rId17"/>
    <p:sldId id="433" r:id="rId18"/>
    <p:sldId id="429" r:id="rId19"/>
    <p:sldId id="431" r:id="rId20"/>
    <p:sldId id="432" r:id="rId21"/>
    <p:sldId id="434" r:id="rId22"/>
    <p:sldId id="435" r:id="rId23"/>
    <p:sldId id="436" r:id="rId24"/>
    <p:sldId id="437" r:id="rId25"/>
    <p:sldId id="438" r:id="rId26"/>
    <p:sldId id="439" r:id="rId27"/>
    <p:sldId id="440" r:id="rId28"/>
    <p:sldId id="441" r:id="rId29"/>
    <p:sldId id="442" r:id="rId30"/>
    <p:sldId id="443" r:id="rId31"/>
    <p:sldId id="444" r:id="rId32"/>
    <p:sldId id="446" r:id="rId33"/>
    <p:sldId id="445" r:id="rId34"/>
    <p:sldId id="430" r:id="rId35"/>
    <p:sldId id="448" r:id="rId36"/>
    <p:sldId id="449" r:id="rId37"/>
    <p:sldId id="450" r:id="rId38"/>
    <p:sldId id="451" r:id="rId39"/>
    <p:sldId id="452" r:id="rId40"/>
    <p:sldId id="453" r:id="rId41"/>
    <p:sldId id="454" r:id="rId42"/>
    <p:sldId id="456" r:id="rId43"/>
    <p:sldId id="457" r:id="rId44"/>
    <p:sldId id="455" r:id="rId45"/>
    <p:sldId id="458" r:id="rId46"/>
    <p:sldId id="459" r:id="rId47"/>
    <p:sldId id="460" r:id="rId48"/>
    <p:sldId id="461" r:id="rId49"/>
    <p:sldId id="462" r:id="rId50"/>
  </p:sldIdLst>
  <p:sldSz cx="12192000" cy="6858000"/>
  <p:notesSz cx="6858000" cy="12192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569BE7-29E8-DEA8-11D3-6497ED50B1E9}" v="1195" dt="2025-02-12T19:32:07.892"/>
    <p1510:client id="{5FB09C16-D5EE-9442-757C-7F1C8A04F35B}" v="1076" dt="2025-02-13T09:17:05.495"/>
    <p1510:client id="{66BAF72A-5C84-37DB-9C30-252F89E4E358}" v="127" dt="2025-02-13T08:03:44.515"/>
    <p1510:client id="{77054B1A-7FF1-5F85-0C54-AA76633828F0}" v="2586" dt="2025-02-13T00:17:34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22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9" Type="http://schemas.openxmlformats.org/officeDocument/2006/relationships/slide" Target="slides/slide28.xml"/><Relationship Id="rId21" Type="http://schemas.openxmlformats.org/officeDocument/2006/relationships/slide" Target="slides/slide10.xml"/><Relationship Id="rId34" Type="http://schemas.openxmlformats.org/officeDocument/2006/relationships/slide" Target="slides/slide23.xml"/><Relationship Id="rId42" Type="http://schemas.openxmlformats.org/officeDocument/2006/relationships/slide" Target="slides/slide31.xml"/><Relationship Id="rId47" Type="http://schemas.openxmlformats.org/officeDocument/2006/relationships/slide" Target="slides/slide36.xml"/><Relationship Id="rId50" Type="http://schemas.openxmlformats.org/officeDocument/2006/relationships/slide" Target="slides/slide39.xml"/><Relationship Id="rId55" Type="http://schemas.microsoft.com/office/2015/10/relationships/revisionInfo" Target="revisionInfo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9" Type="http://schemas.openxmlformats.org/officeDocument/2006/relationships/slide" Target="slides/slide18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32" Type="http://schemas.openxmlformats.org/officeDocument/2006/relationships/slide" Target="slides/slide21.xml"/><Relationship Id="rId37" Type="http://schemas.openxmlformats.org/officeDocument/2006/relationships/slide" Target="slides/slide26.xml"/><Relationship Id="rId40" Type="http://schemas.openxmlformats.org/officeDocument/2006/relationships/slide" Target="slides/slide29.xml"/><Relationship Id="rId45" Type="http://schemas.openxmlformats.org/officeDocument/2006/relationships/slide" Target="slides/slide34.xml"/><Relationship Id="rId53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slide" Target="slides/slide20.xml"/><Relationship Id="rId44" Type="http://schemas.openxmlformats.org/officeDocument/2006/relationships/slide" Target="slides/slide33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slide" Target="slides/slide16.xml"/><Relationship Id="rId30" Type="http://schemas.openxmlformats.org/officeDocument/2006/relationships/slide" Target="slides/slide19.xml"/><Relationship Id="rId35" Type="http://schemas.openxmlformats.org/officeDocument/2006/relationships/slide" Target="slides/slide24.xml"/><Relationship Id="rId43" Type="http://schemas.openxmlformats.org/officeDocument/2006/relationships/slide" Target="slides/slide32.xml"/><Relationship Id="rId48" Type="http://schemas.openxmlformats.org/officeDocument/2006/relationships/slide" Target="slides/slide37.xml"/><Relationship Id="rId8" Type="http://schemas.openxmlformats.org/officeDocument/2006/relationships/slideMaster" Target="slideMasters/slideMaster8.xml"/><Relationship Id="rId51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slide" Target="slides/slide22.xml"/><Relationship Id="rId38" Type="http://schemas.openxmlformats.org/officeDocument/2006/relationships/slide" Target="slides/slide27.xml"/><Relationship Id="rId46" Type="http://schemas.openxmlformats.org/officeDocument/2006/relationships/slide" Target="slides/slide35.xml"/><Relationship Id="rId20" Type="http://schemas.openxmlformats.org/officeDocument/2006/relationships/slide" Target="slides/slide9.xml"/><Relationship Id="rId41" Type="http://schemas.openxmlformats.org/officeDocument/2006/relationships/slide" Target="slides/slide3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slide" Target="slides/slide17.xml"/><Relationship Id="rId36" Type="http://schemas.openxmlformats.org/officeDocument/2006/relationships/slide" Target="slides/slide25.xml"/><Relationship Id="rId4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6FC7534-35BD-425C-BE91-ABD7FD31DD4B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lstStyle/>
          <a:p>
            <a:fld id="{9AA8E428-230F-4006-96A6-886F999871DA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lstStyle/>
          <a:p>
            <a:fld id="{6506FECB-3BBB-47B3-B7F0-ACDC3C589FC2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B3B27114-6D11-4C8D-8647-9D371DC31484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B06BE3F4-87A1-46F8-B7C7-D7618F5E5854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18695497-876E-4F00-A762-B8A1C79917B0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0A9C8DAE-FB5C-4CE4-AF24-FF3119B8C5E2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42FA91B6-EF31-4BC9-BEF1-F6D1A1AAC7D3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1"/>
          </p:nvPr>
        </p:nvSpPr>
        <p:spPr/>
        <p:txBody>
          <a:bodyPr/>
          <a:lstStyle/>
          <a:p>
            <a:fld id="{69B35EBB-7619-4F25-828E-995896C906C9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498F27E4-8960-450F-8965-A7C504BA32C2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7"/>
          </p:nvPr>
        </p:nvSpPr>
        <p:spPr/>
        <p:txBody>
          <a:bodyPr/>
          <a:lstStyle/>
          <a:p>
            <a:fld id="{CD4197E0-F562-460F-BD10-26BABEF718B6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>
              <a:buNone/>
            </a:pPr>
            <a:r>
              <a:rPr lang="pt-BR" sz="60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chemeClr val="dk1"/>
                </a:solidFill>
                <a:latin typeface="Calibri"/>
                <a:ea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89DB365B-54F7-4E45-8CC3-EDD164A3FF08}" type="slidenum">
              <a:rPr lang="pt-BR" sz="1800" b="0" strike="noStrike" spc="-1">
                <a:solidFill>
                  <a:schemeClr val="dk1"/>
                </a:solidFill>
                <a:latin typeface="Calibri"/>
                <a:ea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>
              <a:buNone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56" name="PlaceHolder 4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57" name="PlaceHolder 5"/>
          <p:cNvSpPr>
            <a:spLocks noGrp="1"/>
          </p:cNvSpPr>
          <p:nvPr>
            <p:ph type="ftr" idx="2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58" name="PlaceHolder 6"/>
          <p:cNvSpPr>
            <a:spLocks noGrp="1"/>
          </p:cNvSpPr>
          <p:nvPr>
            <p:ph type="sldNum" idx="3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chemeClr val="dk1"/>
                </a:solidFill>
                <a:latin typeface="Calibri"/>
                <a:ea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38E97E02-60C5-4421-B0FE-5981C94CCC5F}" type="slidenum">
              <a:rPr lang="pt-BR" sz="1800" b="0" strike="noStrike" spc="-1">
                <a:solidFill>
                  <a:schemeClr val="dk1"/>
                </a:solidFill>
                <a:latin typeface="Calibri"/>
                <a:ea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>
              <a:buNone/>
            </a:pPr>
            <a:r>
              <a:rPr lang="pt-BR" sz="32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6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62" name="PlaceHolder 4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63" name="PlaceHolder 5"/>
          <p:cNvSpPr>
            <a:spLocks noGrp="1"/>
          </p:cNvSpPr>
          <p:nvPr>
            <p:ph type="ftr" idx="3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64" name="PlaceHolder 6"/>
          <p:cNvSpPr>
            <a:spLocks noGrp="1"/>
          </p:cNvSpPr>
          <p:nvPr>
            <p:ph type="sldNum" idx="3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chemeClr val="dk1"/>
                </a:solidFill>
                <a:latin typeface="Calibri"/>
                <a:ea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0DE7FAA5-1782-4DD0-83D0-119520DBC9F2}" type="slidenum">
              <a:rPr lang="pt-BR" sz="1800" b="0" strike="noStrike" spc="-1">
                <a:solidFill>
                  <a:schemeClr val="dk1"/>
                </a:solidFill>
                <a:latin typeface="Calibri"/>
                <a:ea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 rot="5400000">
            <a:off x="3920400" y="-1256400"/>
            <a:ext cx="4350960" cy="10515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chemeClr val="dk1"/>
                </a:solidFill>
                <a:latin typeface="Calibri"/>
                <a:ea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22A46A57-CFE6-46B5-84EF-B28132252E34}" type="slidenum">
              <a:rPr lang="pt-BR" sz="1800" b="0" strike="noStrike" spc="-1">
                <a:solidFill>
                  <a:schemeClr val="dk1"/>
                </a:solidFill>
                <a:latin typeface="Calibri"/>
                <a:ea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 rot="5400000">
            <a:off x="7133400" y="1956240"/>
            <a:ext cx="5811480" cy="26287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 rot="5400000">
            <a:off x="1800000" y="-596160"/>
            <a:ext cx="5811480" cy="77338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chemeClr val="dk1"/>
                </a:solidFill>
                <a:latin typeface="Calibri"/>
                <a:ea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1F1EB620-4C41-42F4-B8A7-09FDF9B2FAE5}" type="slidenum">
              <a:rPr lang="pt-BR" sz="1800" b="0" strike="noStrike" spc="-1">
                <a:solidFill>
                  <a:schemeClr val="dk1"/>
                </a:solidFill>
                <a:latin typeface="Calibri"/>
                <a:ea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chemeClr val="dk1"/>
                </a:solidFill>
                <a:latin typeface="Calibri"/>
                <a:ea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0FF06D81-8658-4F76-B04B-34712D48F10F}" type="slidenum">
              <a:rPr lang="pt-BR" sz="1800" b="0" strike="noStrike" spc="-1">
                <a:solidFill>
                  <a:schemeClr val="dk1"/>
                </a:solidFill>
                <a:latin typeface="Calibri"/>
                <a:ea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22" name="Google Shape;18;p25"/>
          <p:cNvPicPr/>
          <p:nvPr/>
        </p:nvPicPr>
        <p:blipFill>
          <a:blip r:embed="rId3"/>
          <a:stretch/>
        </p:blipFill>
        <p:spPr>
          <a:xfrm>
            <a:off x="0" y="0"/>
            <a:ext cx="12191760" cy="685728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24" name="PlaceHolder 2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25" name="PlaceHolder 3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chemeClr val="dk1"/>
                </a:solidFill>
                <a:latin typeface="Calibri"/>
                <a:ea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1AFE5D11-4703-4205-98CF-1E3847D1DA96}" type="slidenum">
              <a:rPr lang="pt-BR" sz="1800" b="0" strike="noStrike" spc="-1">
                <a:solidFill>
                  <a:schemeClr val="dk1"/>
                </a:solidFill>
                <a:latin typeface="Calibri"/>
                <a:ea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>
              <a:buNone/>
            </a:pPr>
            <a:r>
              <a:rPr lang="pt-BR" sz="60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28" name="PlaceHolder 3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29" name="PlaceHolder 4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30" name="PlaceHolder 5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chemeClr val="dk1"/>
                </a:solidFill>
                <a:latin typeface="Calibri"/>
                <a:ea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A706898F-321B-43FB-805F-9FB268318E0B}" type="slidenum">
              <a:rPr lang="pt-BR" sz="1800" b="0" strike="noStrike" spc="-1">
                <a:solidFill>
                  <a:schemeClr val="dk1"/>
                </a:solidFill>
                <a:latin typeface="Calibri"/>
                <a:ea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34" name="PlaceHolder 4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35" name="PlaceHolder 5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36" name="PlaceHolder 6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chemeClr val="dk1"/>
                </a:solidFill>
                <a:latin typeface="Calibri"/>
                <a:ea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12095ABA-6615-4D34-B819-7DCBC609970C}" type="slidenum">
              <a:rPr lang="pt-BR" sz="1800" b="0" strike="noStrike" spc="-1">
                <a:solidFill>
                  <a:schemeClr val="dk1"/>
                </a:solidFill>
                <a:latin typeface="Calibri"/>
                <a:ea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46" name="PlaceHolder 7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47" name="PlaceHolder 8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chemeClr val="dk1"/>
                </a:solidFill>
                <a:latin typeface="Calibri"/>
                <a:ea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2C75DE80-D2EB-4D04-9D30-A459A16F6363}" type="slidenum">
              <a:rPr lang="pt-BR" sz="1800" b="0" strike="noStrike" spc="-1">
                <a:solidFill>
                  <a:schemeClr val="dk1"/>
                </a:solidFill>
                <a:latin typeface="Calibri"/>
                <a:ea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>
              <a:buNone/>
            </a:pPr>
            <a:r>
              <a:rPr lang="pt-BR" sz="4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49" name="PlaceHolder 2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&lt;data/hora&gt;</a:t>
            </a:r>
          </a:p>
        </p:txBody>
      </p:sp>
      <p:sp>
        <p:nvSpPr>
          <p:cNvPr id="50" name="PlaceHolder 3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Times New Roman"/>
              </a:rPr>
              <a:t>&lt;rodapé&gt;</a:t>
            </a:r>
          </a:p>
        </p:txBody>
      </p:sp>
      <p:sp>
        <p:nvSpPr>
          <p:cNvPr id="51" name="PlaceHolder 4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pt-BR" sz="1800" b="0" strike="noStrike" spc="-1">
                <a:solidFill>
                  <a:schemeClr val="dk1"/>
                </a:solidFill>
                <a:latin typeface="Calibri"/>
                <a:ea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fld id="{688ACFDE-F64B-4539-B592-5F9D910FA5FD}" type="slidenum">
              <a:rPr lang="pt-BR" sz="1800" b="0" strike="noStrike" spc="-1">
                <a:solidFill>
                  <a:schemeClr val="dk1"/>
                </a:solidFill>
                <a:latin typeface="Calibri"/>
                <a:ea typeface="Calibri"/>
              </a:rPr>
              <a:t>‹nº›</a:t>
            </a:fld>
            <a:endParaRPr lang="pt-BR" sz="18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80;p1"/>
          <p:cNvPicPr/>
          <p:nvPr/>
        </p:nvPicPr>
        <p:blipFill>
          <a:blip r:embed="rId2"/>
          <a:stretch/>
        </p:blipFill>
        <p:spPr>
          <a:xfrm>
            <a:off x="0" y="0"/>
            <a:ext cx="12191760" cy="6857280"/>
          </a:xfrm>
          <a:prstGeom prst="rect">
            <a:avLst/>
          </a:prstGeom>
          <a:ln w="0">
            <a:noFill/>
          </a:ln>
        </p:spPr>
      </p:pic>
      <p:pic>
        <p:nvPicPr>
          <p:cNvPr id="66" name="Google Shape;81;p1"/>
          <p:cNvPicPr/>
          <p:nvPr/>
        </p:nvPicPr>
        <p:blipFill>
          <a:blip r:embed="rId3"/>
          <a:stretch/>
        </p:blipFill>
        <p:spPr>
          <a:xfrm>
            <a:off x="3358080" y="2433600"/>
            <a:ext cx="5475600" cy="19904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009832-36DE-4955-FBC2-4B157C5645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888A96EB-8C93-8625-CDDB-870A913AC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824CA0D2-441A-6F47-7649-CF1BCD320DAB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30120" y="1402560"/>
            <a:ext cx="10529640" cy="432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</a:rPr>
              <a:t>Mercado é uma dessas instituições.</a:t>
            </a: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Governo é a outra.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A história mundial parece evidenciar que: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0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Combinação equilibrada entre elas tem sido a receita para sucesso de uma nação.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0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Combinação conflituosa/desequilibrada entre elas tem sido um "atalho" para fracasso de uma nação.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7712A503-966F-D980-12B7-DF8F0458A3BE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28073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D5793B-1F0E-6CD4-C708-EB404BA10B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8B25E32D-D920-D97E-6808-C69BD0FC3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49770635-776E-94CF-D796-74A4F0B47402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30120" y="1402560"/>
            <a:ext cx="10529640" cy="432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</a:rPr>
              <a:t>AVALIAÇÃO DE POLÍTICAS PÚBLICAS: 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"/>
              <a:ea typeface="Tahoma"/>
              <a:cs typeface="Arial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</a:rPr>
              <a:t>QUANDO? COMO? POR QUE?</a:t>
            </a:r>
            <a:endParaRPr lang="pt-BR" dirty="0">
              <a:solidFill>
                <a:schemeClr val="accent6">
                  <a:lumMod val="49000"/>
                </a:schemeClr>
              </a:solidFill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7D33A494-9666-7204-55F9-1BE0954BEB2A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833162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7C17B4-A3C7-D1FC-3853-B305E4125B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41066C24-B28D-B58B-3642-1F25F9741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B6B6528A-3A41-479C-2243-4A11EC91831D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30120" y="1402560"/>
            <a:ext cx="10529640" cy="432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</a:rPr>
              <a:t>Na busca de uma "combinação equilibrada", o/a economista ancora, em geral mas não exclusivamente, a intervenção pública na esfera econômica nas denominadas "falhas de mercado".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Um mercado funcionando perfeitamente é extraordinário, auxiliando no processo de tomada de decisões dos indivíduos, na alocação </a:t>
            </a: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eficiente 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de recursos produtivos </a:t>
            </a: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escassos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e na busca de resultados </a:t>
            </a: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socialmente ótimos.</a:t>
            </a:r>
            <a:endParaRPr lang="pt-BR" b="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12E52657-3FC1-9AA0-57B6-1E09F6FB3D78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14394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DC612-F88B-D109-8557-85EE0DCEBB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19162F68-AD77-EA83-58BA-0715AFF66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EEA1D737-1DF0-40E4-9DA5-EF4A15D5766F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</a:rPr>
              <a:t>No entanto, mercados podem não funcionar perfeitamente.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Mercados podem falhar se os preços forem incapazes de comunicar os desejos e as restrições dos indivíduos em uma determinada sociedade.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Assim, decisões baseadas nesses preços irão gerar resultados ineficientes.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Ineficiência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significa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que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recursos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podem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ser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realocados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fazendo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que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pelo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menos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uma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pessoa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melhore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sem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que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qualquer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outra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pessoa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piore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a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sua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</a:t>
            </a:r>
            <a:r>
              <a:rPr lang="en-US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situação</a:t>
            </a:r>
            <a:r>
              <a:rPr lang="en-US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9A7E5CAB-9CEE-85D7-CB5D-C55C4508CC76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68847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454FBF-C67F-35C7-EFFC-5FF4610365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97DFEC39-E603-63FC-4C9C-C78C15AA6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4E3CA7A6-3383-0292-E209-775925F5CB10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São eles: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200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Bens (Males) Públicos;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200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200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Externalidades (Negativas ou Positivas);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200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200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Mercados Incompletos/Informações Incompletas;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200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200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Informações Assimétricas;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200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200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Mercados Não Competitivos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200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200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Não Convexidade</a:t>
            </a: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6C1FBE55-B15B-CFB1-5D92-3B32CA016238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35053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CC138B-3642-28A7-5172-FD290110A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F0A70279-B56C-4C75-17B8-F54A59E49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AB7C9603-2A5F-45C8-4086-92041AC017A7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Aqui não é o local ou o momento para discutirmos cada uma dessas falhas de mercado.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Será um prazer recebê-las (</a:t>
            </a:r>
            <a:r>
              <a:rPr lang="pt-BR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los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) em minhas disciplinas na UnB, pois todas elas estão presentes nos mercados de recursos naturais e de recursos ambientais.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Aqui, eu desejo enfatizar apenas três aspectos que, creio, iluminam nossos debates sobre os temas deste Painel.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68A0E96F-DC27-C7E5-C7F0-02D21AB52A81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29087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E31599-3BFA-79A3-AB12-702A0F30D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C7D36784-D1F8-8C60-8AF9-366E4F0C7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91A8505A-528B-A9D6-2C01-CDF334C4784F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Primeiro, ocorrendo qualquer uma dessas falhas no funcionamento da instituição mercado, só há uma instituição capaz de minimiza-la ou eliminá-la.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Essa instituição é governo.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E ele o faz por meio de políticas públicas.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B495D3B3-2242-9F55-9A64-4FE34EC49BD1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96262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3E85B0-CA10-092C-3B64-0CC287E67D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B39B85D5-552C-49D0-EA81-FEBF10EC5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04978C0B-25E1-0061-41A9-DF5D2263A26D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Segundo, não existe política pública "aspirina", capaz de minimizar ou eliminar as ineficiências geradas a partir de toda ou qualquer "falha de mercado".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Uma política pública supimpa para resolver a "falha tipo A" em geral é totalmente ineficaz se a "falha" for do "tipo B".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Escolhas têm que ser realizadas.</a:t>
            </a: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83855D14-030F-24A9-43C2-92101E3DD1A6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27077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FFA64D-BD21-E5A5-6E49-22AA14DA2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07FE7FB7-BE49-3DBE-4458-ADC0D11C9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275A04D9-081F-5A0E-C622-6DE1E1CE0F4C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Terceiro, escolhas cuidadosas devem ser feitas para que a intervenção da instituição governo efetivamente minimize ou elimine a falha observada no funcionamento da instituição mercado.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Escolhas inadequadas de políticas públicas ampliam as falhas de mercado e são uma das principias "falhas de governo", que voltarei a mencionar mais adiante na palestra.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D02CC826-9C3F-0F04-956E-5E4E81A81B31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69715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0A0A1B-33EB-4636-AB1D-D343A84896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F8FFA12D-62F9-8EDC-F406-B1E45EC69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D9389676-115D-8683-2EDD-65E6A78F5576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Chego, então, ao primeiro ponto que desejo enfatizar hoje aqui.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Avaliação de políticas públicas tem sido predominantemente "</a:t>
            </a:r>
            <a:r>
              <a:rPr lang="pt-BR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evaluation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" no Brasil.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Ou seja, nossa tradição é de avaliar política após a sua implementação.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Ajuda, mas é uma ajuda muito limitada.</a:t>
            </a: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1E8F4640-2C42-7EB8-BFC2-45DA23A7E467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72574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816A5F-B6B1-0355-C59C-7687090CEC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BCAF6B68-AD46-8A7F-1889-C4F977947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389" y="454680"/>
            <a:ext cx="10558371" cy="126552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Seminário de Políticas Públicas </a:t>
            </a:r>
            <a:b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</a:b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do </a:t>
            </a:r>
            <a:b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</a:b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Governo do Distrito Federal</a:t>
            </a:r>
            <a:endParaRPr lang="pt-BR" sz="2800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BA6285F2-CBF9-4790-C404-512F4A03BDF1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01366" y="1704484"/>
            <a:ext cx="10558394" cy="401915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600" spc="-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r"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  <a:p>
            <a:pPr algn="r"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cs typeface="Arial"/>
              </a:rPr>
              <a:t>O Ciclo </a:t>
            </a: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de Políticas Públicas no Distrito Federal:</a:t>
            </a:r>
            <a:endParaRPr lang="pt-BR" b="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Ética, Inovação e Inteligência Artificial em Debate</a:t>
            </a:r>
            <a:endParaRPr lang="pt-BR" b="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+mn-lt"/>
              <a:cs typeface="+mn-lt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+mn-lt"/>
                <a:cs typeface="+mn-lt"/>
              </a:rPr>
              <a:t>Auditório da EGOV</a:t>
            </a: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13 de Fevereiro de 2025</a:t>
            </a:r>
          </a:p>
          <a:p>
            <a:pPr marL="914400" indent="0">
              <a:lnSpc>
                <a:spcPct val="9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600" b="0" strike="noStrike" spc="-1" dirty="0">
              <a:solidFill>
                <a:srgbClr val="000000"/>
              </a:solidFill>
              <a:latin typeface="Arial"/>
              <a:ea typeface="Tahoma"/>
              <a:cs typeface="Arial"/>
            </a:endParaRPr>
          </a:p>
          <a:p>
            <a:pPr marL="914400" indent="0" algn="r"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600" spc="-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66918ABD-E86B-C330-E9DB-FEBD8C4EBF23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77430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87C204-23E8-71DF-255E-DBC17B3240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02E53872-D9A2-A3BB-85C4-B07463A91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7C3D3EB9-9A03-BB7D-5329-F653328B8A04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Urge ampliarmos a avaliação de políticas públicas no sentido de "assessment".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Isto é, avaliação para iluminar a escolha da política pública mais adequada para resolver ou minimizar aquilo que o mercado não consegue entregar.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Escolhas precisam ser iluminadas por métodos e procedimentos técnicos rigorosos.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772EB5AC-D382-AB84-9BD1-BC2B4E69344D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95868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31158A-B26F-7AE6-D8CF-AFF482F7B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5525875D-5291-8925-84F3-57ED22096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BCA97F26-6E46-AF6A-E3ED-537A0BF37344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Em uma democracia representativa as escolhas finais serão por políticos eleitos para essa tarefa.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"Assessment" não é substituir o político pelo técnico.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É, isso sim, evitar que decisões políticas sejam tomadas às cegas.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FC6CA7E6-D79D-121E-C457-ABAAB2223B24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77103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D4E9E2-5292-ACD0-B7E2-3F6B13014A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A60469E4-6FE5-5832-1CCD-3405EE77A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83ED4F3B-5EBE-9B71-DA35-586C22D5C1E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Em um "assessment", certos critérios devem ser explicitados: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Eficácia;</a:t>
            </a: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Eficiência;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Equidade;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Custo administrativo;</a:t>
            </a: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Permanência;</a:t>
            </a: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Eficiência Dinâmica;</a:t>
            </a: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Font typeface="Courier New" panose="020B0604020202020204" pitchFamily="34" charset="0"/>
              <a:buChar char="o"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Viabilidade Política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Se aplicássemos esses critérios para, por exemplo, escolha de política ambiental neste país, 2/3 do que foi aprovado no CN não teria sido.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137392E2-0B81-DE09-41B8-EA7A7334D832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48890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F2C6E3-F129-9359-20FE-467554D57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63F4ED0A-4172-BC99-CA54-A78BBD7E3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3E06B4B3-697C-55C0-1C6F-E77A267F31E7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Esses (e outros) critérios podem ser aplicados com métodos com distinto graus de complexidade, de simples simulações com base em indicadores até complexos modelos de equilíbrio geral computável.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O que precisa ser transformado em prática corrente é a aplicação de critérios de escolhas.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Eles devem sempre ser informados aos/às agentes políticos: elas/eles precisam ter claro que a democracia pune. 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EFAC5F24-1711-C882-6BB0-4DAA64755F13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66535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4800A-E4B6-367D-2A77-9DB94D1250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671C8354-A784-6B18-8AE1-3C81B9BA8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C2BF34D8-A047-4470-C4CB-A77042114918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30120" y="1402560"/>
            <a:ext cx="10529640" cy="432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0" indent="0" algn="r"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b="1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</a:rPr>
              <a:t>MONITORAMENTO:</a:t>
            </a:r>
            <a:endParaRPr lang="pt-BR" b="1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CUSTOS EFETIVOS OU FANTASIOSOS?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C8DA56DC-95C1-00F9-7728-1BF4521E808B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318031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4A7B64-B593-46C9-4DC7-2A653D52BC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31D08805-32CF-E41A-2C84-ACDC2082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0B90AD93-42EF-E1FC-BB88-B4FEA64D2AE1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Monitorar política pública pode ser interpretado de diferentes maneiras, sendo que duas interpretações predominam.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Uma é monitorar uma política pública ao longo de sua implementação para identificar obstáculos, suplantá-los e, assim, garantir a eficácia da política.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Outra interpretação de monitorar é identificar os agentes que estão tomando decisões (fazendo escolhas) que conflitam (desrespeitam) com o explicitado no(s) instrumento(s) regulatório(s) que estabelecem a política pública.</a:t>
            </a: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1E9070DE-E670-50AB-C0DE-5E4D9E8854E3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96550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13EFD5-ED42-5491-903B-DCD3BBDEDF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2A9FCE5B-698E-A678-6C58-B844DAF0A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04233FF6-FAE0-086C-1C88-EFDF2796F13E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As duas situações têm uma característica em comum: monitoramento tende a ser o principal "custo administrativo" de uma política pública.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No caso da realidade brasileira, há uma outra "característica em comum": os custos efetivos do monitoramento de uma política pública são sempre significativamente menores do que os custos necessários para um monitoramento eficaz de uma política pública.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Isso é especialmente grave em um país no qual predominam políticas com elevado teor regulatório, como é o caso do Brasil.</a:t>
            </a: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73736956-7D3E-0908-ACD7-564F11C43088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09448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A214E-57D0-8246-5FD3-7752DCF91C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A84A4968-745A-167F-122D-A6802040B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3FA42B39-9424-83C7-5A2A-06C25E01CE32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Para ilustrar as consequências dessa situação de "monitoramento possível", vou me valer de Gary Becker, controlando-me para evitar a falácia do "argumento à autoridade".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Desde o clássico estudo do Prêmio Nobel Gary Becker [ver Becker (1968)] sabemos que, em geral, um agente de mercado cometerá um ato de desrespeito ao estabelecido em um instrumento regulatório</a:t>
            </a: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 se e somente se a utilidade esperada de fazê-lo for maior do que a utilidade esperada de não cometer o ato ilegal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, considerando seu ganho e a chance de ser pego e punido.</a:t>
            </a: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6630BACD-3482-18B2-AEA1-4D7D9DB59A92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66409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999DE-BDA0-A2CA-8E0F-094376A21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C873E6DF-9304-1136-7880-24B2FE35D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4E0BB883-9694-EC53-4F06-C9454D7D62B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A utilidade do ato ilegal pode ser influenciada pela probabilidade dele ser pego, pelo valor da multa e pelo tempo de permanência na prisão.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Dito de outra forma, sendo: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1B114509-42BB-F69B-9206-33C1375671E8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62791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237EAD43-92AF-EBD4-FF51-2F45E1F67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176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7B408-14E0-4755-4700-BAB6B479E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9AF41181-6D2C-4ED0-E292-25AEC23E5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389" y="454680"/>
            <a:ext cx="10558371" cy="126552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Seminário de Políticas Públicas </a:t>
            </a:r>
            <a:b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</a:b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do </a:t>
            </a:r>
            <a:b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</a:b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Governo do Distrito Federal</a:t>
            </a:r>
            <a:endParaRPr lang="pt-BR" sz="2800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21517B94-0F39-F047-11F3-9BE236098B0C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01366" y="1704484"/>
            <a:ext cx="10558394" cy="4019156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cs typeface="Arial"/>
              </a:rPr>
              <a:t>O Ciclo </a:t>
            </a: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de Políticas Públicas no Distrito Federal:</a:t>
            </a:r>
            <a:endParaRPr lang="pt-BR" b="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Ética, Inovação e Inteligência Artificial em Debate</a:t>
            </a:r>
            <a:endParaRPr lang="pt-BR" b="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+mn-lt"/>
                <a:cs typeface="+mn-lt"/>
              </a:rPr>
              <a:t>Agradeço o convite dos organizadores.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+mn-lt"/>
                <a:cs typeface="+mn-lt"/>
              </a:rPr>
              <a:t>Em especial, agradeço a gentileza e a paciência de MIRIAN FOSCHIERA e de </a:t>
            </a:r>
            <a:r>
              <a:rPr lang="pt-BR" spc="-1">
                <a:solidFill>
                  <a:schemeClr val="accent6">
                    <a:lumMod val="49000"/>
                  </a:schemeClr>
                </a:solidFill>
                <a:latin typeface="Arial Narrow"/>
                <a:ea typeface="+mn-lt"/>
                <a:cs typeface="+mn-lt"/>
              </a:rPr>
              <a:t>sua equipe. </a:t>
            </a: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914400" indent="0">
              <a:lnSpc>
                <a:spcPct val="9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600" b="0" strike="noStrike" spc="-1" dirty="0">
              <a:solidFill>
                <a:srgbClr val="000000"/>
              </a:solidFill>
              <a:latin typeface="Arial"/>
              <a:ea typeface="Tahoma"/>
              <a:cs typeface="Arial"/>
            </a:endParaRPr>
          </a:p>
          <a:p>
            <a:pPr marL="914400" indent="0" algn="r"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600" spc="-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62362E2A-6D85-540E-1CC7-9319DAE20D6B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99995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0FCF52-09B7-5699-73B9-08DCB1A4C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F5955EC9-95FD-3884-3370-FF8C8EC10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B40D55ED-5685-6DE1-76A6-834ACB566A8A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Um indivíduo irá cometer um ato ilegal se: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g &gt; p (f + </a:t>
            </a:r>
            <a:r>
              <a:rPr lang="pt-BR" b="1" spc="-1" dirty="0" err="1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λt</a:t>
            </a: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)</a:t>
            </a:r>
            <a:endParaRPr lang="pt-BR" b="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cs typeface="Arial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b="1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Assim, aumentando apenas o valor da multa, o infrator só irá alterar o comportamento ilegal se a probabilidade de ser pego for significativa. 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Se o infrator achar que ele não será pego, ele tende a manter o comportamento ilegal.</a:t>
            </a:r>
            <a:endParaRPr lang="pt-BR" dirty="0">
              <a:latin typeface="Arial Narrow" panose="020B0606020202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6624E800-A05F-4FEE-2E2E-E6ED69A1CD34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81588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1821F4-3C40-C16E-62B7-4187EBA097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7E4518AE-AA85-6380-13F0-75E31BDD5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FE5B5B34-5B9E-0F98-94BA-26AA974769C7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Além disso, para ser eficaz o valor da multa deve ser elevado o suficiente para desestimular o comportamento ilegal.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Assim, esse valor pode ser diferente do valor da indenização (compensação) pelo dano, que para ser eficiente deve ser igual ao valor do dano que está sendo causado pelo infrator.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4AB77BE7-F793-843C-9D44-B606A4B78954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27240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0281C7-7498-3DEC-BC69-A11327841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07BCB539-BF1B-ABB8-F60D-ECDF76EC6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B8756FCC-DF86-258D-91AA-CF78F0DEAF22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50000"/>
                  </a:schemeClr>
                </a:solidFill>
                <a:latin typeface="Arial Narrow"/>
                <a:ea typeface="Tahoma"/>
                <a:cs typeface="Arial"/>
              </a:rPr>
              <a:t>Orçamentos fantasiosos para monitoramento de políticas públicas contaminam todo o processo de implementação de política pública.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50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50000"/>
                  </a:schemeClr>
                </a:solidFill>
                <a:latin typeface="Arial Narrow"/>
                <a:ea typeface="Tahoma"/>
                <a:cs typeface="Arial"/>
              </a:rPr>
              <a:t>Monitorar política pública é atividade de elevado custo em termos de recursos humanos, materiais, infraestruturais, tecnológicos e orçamentários.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dirty="0">
              <a:solidFill>
                <a:schemeClr val="accent6">
                  <a:lumMod val="50000"/>
                </a:schemeClr>
              </a:solidFill>
              <a:latin typeface="Arial Narrow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dirty="0">
                <a:solidFill>
                  <a:schemeClr val="accent6">
                    <a:lumMod val="50000"/>
                  </a:schemeClr>
                </a:solidFill>
                <a:latin typeface="Arial Narrow"/>
                <a:ea typeface="Tahoma"/>
                <a:cs typeface="Arial"/>
              </a:rPr>
              <a:t>Custo administrativo é critério básico na escolha de qualquer instrumento de intervenção governamental.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50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D7BE68A3-EF3D-57CA-8D55-1B9D5CEDA905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03762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18BE2F-CD53-44B5-E17C-5251A9563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79D92AB7-0854-47E2-7D34-67B17F387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886A3E59-215C-0625-EFDD-0B6EC4675CBD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30120" y="1402560"/>
            <a:ext cx="10529640" cy="432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0" indent="0" algn="r"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b="1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0" indent="0" algn="r"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</a:rPr>
              <a:t>Á GUISA DE CONCLUSÃO</a:t>
            </a:r>
            <a:endParaRPr lang="pt-BR" dirty="0"/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B56953D0-362B-0224-83F5-4D9E0E80A2BC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1388162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CC49E1-ACDA-3CA7-9401-000D48FF30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1695DFA6-9D87-01E5-8DC8-F2D8CD860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6C0C0256-7DEF-51DA-54EC-CEC5B166853E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Volto ao meu argumento anterior, avaliação a priori (assessment) de política com base em critérios bem definidos aplicados com rigor é componente essencial para iluminar o processo político democrático de desenho, escolha e implementação de políticas públicas.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i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Assessment 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não pode ser substituído por </a:t>
            </a:r>
            <a:r>
              <a:rPr lang="pt-BR" i="1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evaluation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Existência de um DOGE é evidência que o processo de avaliação a priori de política pública foi corrompido em algum momento.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i="1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0472316A-78C0-D584-1E19-3FC35A9F13B6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21310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F1B73-E536-72CF-A947-3D846255C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B32D1C3D-305C-1AD3-C4A4-9D24907FE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98980E45-7A86-5157-E888-6A79767FF2FD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A instituição governo ao intervir para eliminar/minimizar "falhas de mercado" deve ter certeza que evitará que ela própria apresente falhas.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Os estudiosos da Economia da Escolha Pública alertam que "governos falham".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Inacreditável!!!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Mas acontece.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i="1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6BD8B3AA-37CA-B7C5-A067-F342A68E0F78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85356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FA80C2-5F76-C8E6-9437-E84D8C9F6E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C6A5836A-E341-7F4F-36CE-18FA0CB72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BEEC8009-A30D-410E-3782-DE90876319BA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Falha de governo (ou falhas de não-mercado ou falhas do setor público) deve ser entendida com uma situação na qual o governo é incapaz de fornecer bens e serviços de uma maneira </a:t>
            </a:r>
            <a:r>
              <a:rPr lang="pt-BR" spc="-1" dirty="0" err="1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alocativamente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 eficiente e onde as atividades do governo são Pareto ineficientes. 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Em outras palavras, o governo é incapaz de promover a eficiência econômica geral.</a:t>
            </a: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A lista de potenciais falhas de governo é longa.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i="1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5A991E85-B46D-0C98-D06E-D83BCFFA98F7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43968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D0E428-B33B-A62C-4236-04D2792792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5947E72B-C1C5-01DF-A9E0-E477154BC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E4CEB130-A130-5FDD-9174-1968A9819790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1. Os Problemas do Voto Majoritário;</a:t>
            </a:r>
            <a:endParaRPr lang="pt-BR" sz="2400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2. Teorema do Eleitor Mediano;</a:t>
            </a:r>
            <a:endParaRPr lang="pt-BR" sz="2400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3. Paradoxo do Voto;</a:t>
            </a:r>
            <a:endParaRPr lang="pt-BR" sz="2400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4. “</a:t>
            </a:r>
            <a:r>
              <a:rPr lang="pt-BR" sz="2400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Logrolling</a:t>
            </a: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” (conluio entre políticos) ineficiente;</a:t>
            </a:r>
            <a:endParaRPr lang="pt-BR" sz="2400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5. Negligência de princípios de mercado;</a:t>
            </a:r>
            <a:endParaRPr lang="pt-BR" sz="2400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6. Política de “Interesses Especiais”;</a:t>
            </a:r>
            <a:endParaRPr lang="pt-BR" sz="2400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7. Setor e Burocracia Públicos Ineficientes;</a:t>
            </a:r>
            <a:endParaRPr lang="pt-BR" sz="2400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8. Comportamento de “Rent-</a:t>
            </a:r>
            <a:r>
              <a:rPr lang="pt-BR" sz="2400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Seeking</a:t>
            </a: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”;</a:t>
            </a:r>
            <a:endParaRPr lang="pt-BR" sz="2400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9. Problemas na Relação Agente-Principal;</a:t>
            </a:r>
            <a:endParaRPr lang="pt-BR" sz="2400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10. Falhas de Política.</a:t>
            </a:r>
            <a:endParaRPr lang="pt-BR" sz="2400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i="1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CDB83C33-F913-9217-9F4A-BB2D3564A96E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265469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019E25-8EA3-B350-A863-70DF67A092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07EF8B04-4D8F-5A9A-23F6-0EEE4DD6F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62071E5F-75D4-7BA4-71CC-FF190837E8DD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Avaliação de Política Públicas - </a:t>
            </a:r>
            <a:r>
              <a:rPr lang="pt-BR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ex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ante, a priori, assessment - é essencial para evitar/minimizar muitas dessas falhas de governo.</a:t>
            </a:r>
            <a:endParaRPr lang="en-US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E, assim, buscarmos a combinação equilibrada entre mercado e governo para o sucesso constante e </a:t>
            </a:r>
            <a:r>
              <a:rPr lang="pt-BR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crescnte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deste país.</a:t>
            </a:r>
            <a:endParaRPr lang="en-US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No entanto, isso já tema para um outro Painel em um outro evento.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i="1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B6717043-ED58-9571-3CE8-D7E0DA455AE8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44479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455F47-B3D7-7F5A-61AA-D667239CA3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23428650-4B3A-76AF-4D57-7AD642794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3EAFBDE6-44AE-BE63-E787-45230637898A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44497" y="1287542"/>
            <a:ext cx="10515263" cy="4436098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0" indent="0" algn="r"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0" indent="0" algn="r"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0" indent="0" algn="r"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0" indent="0" algn="r"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0" indent="0" algn="r"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Muito obrigado.</a:t>
            </a:r>
            <a:endParaRPr lang="en-US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Jorge Madeira Nogueira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jmn0702@unb.br</a:t>
            </a: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i="1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400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A6ABB72C-0DBE-D485-A496-58185FEBD2FF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13741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30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O Ciclo de Políticas Públicas no Distrito Federal</a:t>
            </a:r>
            <a:endParaRPr lang="pt-BR" dirty="0"/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1230120" y="1402560"/>
            <a:ext cx="10529640" cy="432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>
              <a:lnSpc>
                <a:spcPct val="100000"/>
              </a:lnSpc>
              <a:buNone/>
              <a:tabLst>
                <a:tab pos="0" algn="l"/>
              </a:tabLst>
            </a:pPr>
            <a:endParaRPr lang="pt-BR" sz="2800" b="0" strike="noStrike" spc="-1" dirty="0">
              <a:solidFill>
                <a:srgbClr val="000000"/>
              </a:solidFill>
              <a:latin typeface="Arial"/>
            </a:endParaRPr>
          </a:p>
          <a:p>
            <a:pPr marL="914400" indent="0" algn="r">
              <a:lnSpc>
                <a:spcPct val="9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600" b="0" strike="noStrike" spc="-1" dirty="0">
              <a:solidFill>
                <a:srgbClr val="000000"/>
              </a:solidFill>
              <a:latin typeface="Arial"/>
            </a:endParaRPr>
          </a:p>
          <a:p>
            <a:pPr marL="914400" indent="0" algn="r"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cs typeface="Arial"/>
              </a:rPr>
              <a:t>Painel 2</a:t>
            </a:r>
            <a:endParaRPr lang="pt-BR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marL="914400" indent="0" algn="r">
              <a:lnSpc>
                <a:spcPct val="9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b="0" strike="noStrike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marL="914400" indent="0" algn="r">
              <a:lnSpc>
                <a:spcPct val="9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914400" indent="0" algn="r"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</a:rPr>
              <a:t>Monitoramento e avaliação de políticas públicas: desafios éticos, análise crítica e sistemas de monitoramento e avaliação em debate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marL="914400" indent="0" algn="r"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600" b="0" strike="noStrike" spc="-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69" name="Google Shape;88;p2"/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94237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1230120" y="1402560"/>
            <a:ext cx="10529640" cy="432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0" indent="0"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600" b="1" spc="-1" dirty="0">
              <a:solidFill>
                <a:srgbClr val="006600"/>
              </a:solidFill>
              <a:latin typeface="Arial Narrow"/>
              <a:ea typeface="Tahoma"/>
            </a:endParaRPr>
          </a:p>
          <a:p>
            <a:pPr marL="0" indent="0" algn="r"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600" b="1" spc="-1" dirty="0">
              <a:solidFill>
                <a:srgbClr val="006600"/>
              </a:solidFill>
              <a:latin typeface="Arial Narrow"/>
              <a:ea typeface="Tahoma"/>
            </a:endParaRPr>
          </a:p>
          <a:p>
            <a:pPr marL="0" indent="0" algn="r"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600" b="1" spc="-1" dirty="0">
              <a:solidFill>
                <a:srgbClr val="006600"/>
              </a:solidFill>
              <a:latin typeface="Arial Narrow"/>
              <a:ea typeface="Tahoma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600" b="1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</a:rPr>
              <a:t>JORGE MADEIRA NOGUEIRA</a:t>
            </a:r>
            <a:endParaRPr lang="pt-BR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cs typeface="Arial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2000" spc="-1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  <a:ea typeface="Tahoma"/>
              <a:cs typeface="Arial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Professor Titular </a:t>
            </a:r>
            <a:endParaRPr lang="pt-BR" sz="2000" dirty="0">
              <a:solidFill>
                <a:schemeClr val="accent6">
                  <a:lumMod val="49000"/>
                </a:schemeClr>
              </a:solidFill>
              <a:latin typeface="Arial Narrow" panose="020B0606020202030204" pitchFamily="34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Departamento de Economia - ECO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Coordenador do Subprograma de Mestrado Profissional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Programa de Pós-graduação em Economia – PPG-ECO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spc="-1" dirty="0">
                <a:solidFill>
                  <a:schemeClr val="accent6">
                    <a:lumMod val="49000"/>
                  </a:schemeClr>
                </a:solidFill>
                <a:latin typeface="Arial Narrow" panose="020B0606020202030204" pitchFamily="34" charset="0"/>
                <a:ea typeface="Tahoma"/>
                <a:cs typeface="Arial"/>
              </a:rPr>
              <a:t>Universidade de Brasília - UnB</a:t>
            </a:r>
          </a:p>
        </p:txBody>
      </p:sp>
      <p:pic>
        <p:nvPicPr>
          <p:cNvPr id="69" name="Google Shape;88;p2"/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B6949D-C9B7-D1DA-396D-CA679EA90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39A36272-7A2A-D6C6-B5FA-205FBA9D8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FBE917B6-74A1-8984-DB50-35FE8AA4E17A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30120" y="1402560"/>
            <a:ext cx="10529640" cy="432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</a:endParaRPr>
          </a:p>
          <a:p>
            <a:pPr marL="0" indent="0" algn="r">
              <a:lnSpc>
                <a:spcPct val="100000"/>
              </a:lnSpc>
              <a:buNone/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</a:rPr>
              <a:t>ATUALIDADE DO TEMA</a:t>
            </a:r>
            <a:endParaRPr lang="pt-BR" b="1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AC1C8E3E-56A1-23DE-20E3-F7F1D1A67F62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02414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627F22-C2D4-978A-5C17-F93B0A3116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1593EC20-226E-798C-3223-47AEA1914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5BDBFF16-1AB4-6B41-8234-C3231FB580A1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30120" y="1402560"/>
            <a:ext cx="10529640" cy="432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</a:rPr>
              <a:t>É saudável debater avaliação e monitoramento de políticas públicas em um momento de 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+mn-lt"/>
              </a:rPr>
              <a:t>surpresa generalizada com a existência e a atuação de um </a:t>
            </a:r>
            <a:r>
              <a:rPr lang="pt-BR" i="1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+mn-lt"/>
                <a:cs typeface="+mn-lt"/>
              </a:rPr>
              <a:t>Department</a:t>
            </a:r>
            <a:r>
              <a:rPr lang="pt-BR" i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+mn-lt"/>
                <a:cs typeface="+mn-lt"/>
              </a:rPr>
              <a:t> </a:t>
            </a:r>
            <a:r>
              <a:rPr lang="pt-BR" i="1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+mn-lt"/>
                <a:cs typeface="+mn-lt"/>
              </a:rPr>
              <a:t>of</a:t>
            </a:r>
            <a:r>
              <a:rPr lang="pt-BR" i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+mn-lt"/>
                <a:cs typeface="+mn-lt"/>
              </a:rPr>
              <a:t> </a:t>
            </a:r>
            <a:r>
              <a:rPr lang="pt-BR" i="1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+mn-lt"/>
                <a:cs typeface="+mn-lt"/>
              </a:rPr>
              <a:t>Government</a:t>
            </a:r>
            <a:r>
              <a:rPr lang="pt-BR" i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+mn-lt"/>
                <a:cs typeface="+mn-lt"/>
              </a:rPr>
              <a:t> </a:t>
            </a:r>
            <a:r>
              <a:rPr lang="pt-BR" i="1" spc="-1" dirty="0" err="1">
                <a:solidFill>
                  <a:schemeClr val="accent6">
                    <a:lumMod val="49000"/>
                  </a:schemeClr>
                </a:solidFill>
                <a:latin typeface="Arial Narrow"/>
                <a:ea typeface="+mn-lt"/>
                <a:cs typeface="+mn-lt"/>
              </a:rPr>
              <a:t>Efficiency</a:t>
            </a:r>
            <a:r>
              <a:rPr lang="pt-BR" i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+mn-lt"/>
                <a:cs typeface="+mn-lt"/>
              </a:rPr>
              <a:t> (DOGE) 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+mn-lt"/>
                <a:cs typeface="+mn-lt"/>
              </a:rPr>
              <a:t>em uma das mais robustas democracias do planeta.</a:t>
            </a: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+mn-lt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Por que é necessário um DOGE em um país que tem sido ativo em avaliar e monitorar a atuação do seu governo ao longo de, pelo menos, um século?</a:t>
            </a: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C6794766-E305-8477-9D81-45FD20481F5B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79461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21DD8-F650-4C20-1662-63C8EFC596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C531E669-EEB1-2D8D-33AB-81D0FF72D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BF224AEB-A47B-4792-EFDA-3862DDC329F7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30120" y="1402560"/>
            <a:ext cx="10529640" cy="432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</a:rPr>
              <a:t>A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resposta simplista a essa questão seria que é uma tentativa de minimizar (eliminar) a atuação do Governo na economia de mercado.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Seria, continuando com o simplismo, a bandeira do poder mágico do livre mercado para resolver todos os problemas de uma sociedade capitalista.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Todos os males da sociedade capitalista teriam origem em excesso de políticas públicas mal desenhadas e mal monitoradas.</a:t>
            </a: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DE05DA63-1FF0-B7D8-4F53-2F7803CE9740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44727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AD277C-000D-A062-9047-13B44E10A4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>
            <a:extLst>
              <a:ext uri="{FF2B5EF4-FFF2-40B4-BE49-F238E27FC236}">
                <a16:creationId xmlns:a16="http://schemas.microsoft.com/office/drawing/2014/main" id="{7025C92F-D93E-38A1-BA96-261EFE93C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20" y="454680"/>
            <a:ext cx="10515240" cy="661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pt-BR" sz="2800" b="1" spc="-1" dirty="0">
                <a:solidFill>
                  <a:schemeClr val="accent6">
                    <a:lumMod val="49000"/>
                  </a:schemeClr>
                </a:solidFill>
                <a:latin typeface="Arial Narrow"/>
              </a:rPr>
              <a:t>MONITORAMENTO E AVALIAÇÃO DE POLÍTICAS PÚBLICAS</a:t>
            </a:r>
            <a:endParaRPr lang="pt-BR" sz="2800" spc="-1" dirty="0">
              <a:solidFill>
                <a:schemeClr val="accent6">
                  <a:lumMod val="49000"/>
                </a:schemeClr>
              </a:solidFill>
              <a:latin typeface="Arial Narrow"/>
            </a:endParaRPr>
          </a:p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3000" b="1" strike="noStrike" spc="-1" dirty="0">
              <a:solidFill>
                <a:schemeClr val="accent6">
                  <a:lumMod val="49000"/>
                </a:schemeClr>
              </a:solidFill>
              <a:latin typeface="Arial Narrow"/>
              <a:cs typeface="Arial"/>
            </a:endParaRPr>
          </a:p>
        </p:txBody>
      </p:sp>
      <p:sp>
        <p:nvSpPr>
          <p:cNvPr id="68" name="PlaceHolder 2">
            <a:extLst>
              <a:ext uri="{FF2B5EF4-FFF2-40B4-BE49-F238E27FC236}">
                <a16:creationId xmlns:a16="http://schemas.microsoft.com/office/drawing/2014/main" id="{63FF4008-5353-0536-C9B1-4EBD3CE4B3A3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1230120" y="1402560"/>
            <a:ext cx="10529640" cy="4321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</a:rPr>
              <a:t>Não</a:t>
            </a: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 coloquem esse tipo de explicação na boca de um (uma) economista que seja merecedor (a) do diploma que obteve em um (razoável) curso de Economia.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Ela ou ele sabe que a humanidade – em sua evolução - criou instituições extraordinárias.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pc="-1" dirty="0">
                <a:solidFill>
                  <a:schemeClr val="accent6">
                    <a:lumMod val="49000"/>
                  </a:schemeClr>
                </a:solidFill>
                <a:latin typeface="Arial Narrow"/>
                <a:ea typeface="Tahoma"/>
                <a:cs typeface="Arial"/>
              </a:rPr>
              <a:t>Duas extraordinárias instituições criadas pelo ser humano são presença constante nos estudos, nas análises e nas preocupações da/do economista.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  <a:p>
            <a:pPr marL="457200" indent="-457200">
              <a:lnSpc>
                <a:spcPct val="100000"/>
              </a:lnSpc>
              <a:tabLst>
                <a:tab pos="0" algn="l"/>
                <a:tab pos="4572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pc="-1" dirty="0">
              <a:solidFill>
                <a:schemeClr val="accent6">
                  <a:lumMod val="49000"/>
                </a:schemeClr>
              </a:solidFill>
              <a:latin typeface="Arial Narrow"/>
              <a:ea typeface="Tahoma"/>
              <a:cs typeface="Arial"/>
            </a:endParaRPr>
          </a:p>
        </p:txBody>
      </p:sp>
      <p:pic>
        <p:nvPicPr>
          <p:cNvPr id="69" name="Google Shape;88;p2">
            <a:extLst>
              <a:ext uri="{FF2B5EF4-FFF2-40B4-BE49-F238E27FC236}">
                <a16:creationId xmlns:a16="http://schemas.microsoft.com/office/drawing/2014/main" id="{3F347AF2-088E-E1EA-5AA6-F5AACB57CB0A}"/>
              </a:ext>
            </a:extLst>
          </p:cNvPr>
          <p:cNvPicPr/>
          <p:nvPr/>
        </p:nvPicPr>
        <p:blipFill>
          <a:blip r:embed="rId2"/>
          <a:srcRect l="2500" t="8104" r="63333" b="6365"/>
          <a:stretch/>
        </p:blipFill>
        <p:spPr>
          <a:xfrm>
            <a:off x="1199520" y="5832000"/>
            <a:ext cx="999000" cy="102564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97594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2091</Words>
  <Application>Microsoft Office PowerPoint</Application>
  <PresentationFormat>Widescreen</PresentationFormat>
  <Paragraphs>503</Paragraphs>
  <Slides>39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11</vt:i4>
      </vt:variant>
      <vt:variant>
        <vt:lpstr>Títulos de slides</vt:lpstr>
      </vt:variant>
      <vt:variant>
        <vt:i4>39</vt:i4>
      </vt:variant>
    </vt:vector>
  </HeadingPairs>
  <TitlesOfParts>
    <vt:vector size="57" baseType="lpstr">
      <vt:lpstr>Arial</vt:lpstr>
      <vt:lpstr>Arial Narrow</vt:lpstr>
      <vt:lpstr>Calibri</vt:lpstr>
      <vt:lpstr>Courier New</vt:lpstr>
      <vt:lpstr>Symbol</vt:lpstr>
      <vt:lpstr>Times New Roman</vt:lpstr>
      <vt:lpstr>Wingdings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Tema do Office</vt:lpstr>
      <vt:lpstr>Apresentação do PowerPoint</vt:lpstr>
      <vt:lpstr>Seminário de Políticas Públicas  do  Governo do Distrito Federal </vt:lpstr>
      <vt:lpstr>Seminário de Políticas Públicas  do  Governo do Distrito Federal </vt:lpstr>
      <vt:lpstr>O Ciclo de Políticas Públicas no Distrito Federal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Apresentação do PowerPoint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  <vt:lpstr>MONITORAMENTO E AVALIAÇÃO DE POLÍTICAS PÚBLICAS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Francisco George de Sousa Lopes</dc:creator>
  <dc:description/>
  <cp:lastModifiedBy>Jorge Madeira Nogueira</cp:lastModifiedBy>
  <cp:revision>1538</cp:revision>
  <dcterms:created xsi:type="dcterms:W3CDTF">2019-02-04T13:24:04Z</dcterms:created>
  <dcterms:modified xsi:type="dcterms:W3CDTF">2025-02-13T09:47:47Z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20</vt:i4>
  </property>
  <property fmtid="{D5CDD505-2E9C-101B-9397-08002B2CF9AE}" pid="3" name="PresentationFormat">
    <vt:lpwstr>Widescreen</vt:lpwstr>
  </property>
  <property fmtid="{D5CDD505-2E9C-101B-9397-08002B2CF9AE}" pid="4" name="Slides">
    <vt:i4>21</vt:i4>
  </property>
</Properties>
</file>