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Roboto Slab"/>
      <p:regular r:id="rId16"/>
      <p:bold r:id="rId17"/>
    </p:embeddedFont>
    <p:embeddedFont>
      <p:font typeface="Roboto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Roboto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Slab-bold.fntdata"/><Relationship Id="rId16" Type="http://schemas.openxmlformats.org/officeDocument/2006/relationships/font" Target="fonts/RobotoSlab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bold.fntdata"/><Relationship Id="rId6" Type="http://schemas.openxmlformats.org/officeDocument/2006/relationships/slide" Target="slides/slide1.xml"/><Relationship Id="rId18" Type="http://schemas.openxmlformats.org/officeDocument/2006/relationships/font" Target="fonts/Robo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d407b39948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d407b39948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d407b39948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d407b39948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d407b39948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d407b39948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d407b39948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d407b39948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d407b39948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d407b39948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407b39948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407b39948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d407b39948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d407b39948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d407b39948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d407b39948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d407b39948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d407b39948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ctrTitle"/>
          </p:nvPr>
        </p:nvSpPr>
        <p:spPr>
          <a:xfrm>
            <a:off x="1697600" y="1266875"/>
            <a:ext cx="5941800" cy="187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300"/>
              <a:t>Avaliação Sistêmica de Políticas Públicas: arranjos de implementação e capacidades estatais</a:t>
            </a:r>
            <a:endParaRPr sz="3300"/>
          </a:p>
        </p:txBody>
      </p:sp>
      <p:sp>
        <p:nvSpPr>
          <p:cNvPr id="64" name="Google Shape;64;p13"/>
          <p:cNvSpPr txBox="1"/>
          <p:nvPr/>
        </p:nvSpPr>
        <p:spPr>
          <a:xfrm>
            <a:off x="2673100" y="3306525"/>
            <a:ext cx="4826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alexandre.gomide@enap.gov.br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Vantagens da Avaliação Sistêmica</a:t>
            </a:r>
            <a:endParaRPr/>
          </a:p>
        </p:txBody>
      </p:sp>
      <p:sp>
        <p:nvSpPr>
          <p:cNvPr id="123" name="Google Shape;123;p22"/>
          <p:cNvSpPr txBox="1"/>
          <p:nvPr>
            <p:ph idx="1" type="body"/>
          </p:nvPr>
        </p:nvSpPr>
        <p:spPr>
          <a:xfrm>
            <a:off x="387900" y="1489825"/>
            <a:ext cx="4515000" cy="33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/>
              <a:t>Avalia políticas considerando todos os fatores inter-relacionados (atores, instrumentos, recursos).</a:t>
            </a:r>
            <a:endParaRPr sz="21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100"/>
              <a:t>Permite ajustes e </a:t>
            </a:r>
            <a:r>
              <a:rPr lang="pt-BR" sz="2100"/>
              <a:t>alinhamentos</a:t>
            </a:r>
            <a:r>
              <a:rPr lang="pt-BR" sz="2100"/>
              <a:t> contínuos nas políticas conforme as condições contextuais.</a:t>
            </a:r>
            <a:endParaRPr sz="21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2100"/>
              <a:t>Oferece uma compreensão das causas de sucesso ou falhas na implementação de políticas.</a:t>
            </a:r>
            <a:endParaRPr sz="2100"/>
          </a:p>
        </p:txBody>
      </p:sp>
      <p:pic>
        <p:nvPicPr>
          <p:cNvPr id="124" name="Google Shape;12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1800" y="1245850"/>
            <a:ext cx="3694577" cy="36945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Introdução</a:t>
            </a:r>
            <a:endParaRPr/>
          </a:p>
        </p:txBody>
      </p:sp>
      <p:sp>
        <p:nvSpPr>
          <p:cNvPr id="70" name="Google Shape;70;p1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/>
              <a:t>C</a:t>
            </a:r>
            <a:r>
              <a:rPr lang="pt-BR" sz="2400"/>
              <a:t>omo os arranjos de governança e as capacidades estatais podem ser utilizadas para a avaliação de políticas públicas?</a:t>
            </a:r>
            <a:r>
              <a:rPr lang="pt-BR" sz="2300"/>
              <a:t> </a:t>
            </a:r>
            <a:endParaRPr sz="2300"/>
          </a:p>
          <a:p>
            <a:pPr indent="-3683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200"/>
              <a:buChar char="●"/>
            </a:pPr>
            <a:r>
              <a:rPr lang="pt-BR" sz="2200"/>
              <a:t>Contextos em que múltiplos atores, interesses e dinâmicas políticas interagem de maneira interdependente, criando desafios para a implementação de políticas públicas</a:t>
            </a:r>
            <a:endParaRPr sz="2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Capacidades estatais</a:t>
            </a:r>
            <a:endParaRPr/>
          </a:p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582750" y="1489825"/>
            <a:ext cx="3805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/>
              <a:t>R</a:t>
            </a:r>
            <a:r>
              <a:rPr lang="pt-BR" sz="2000"/>
              <a:t>ecursos e competências burocrático-organizacionais mobilizados para implementar políticas públicas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/>
              <a:t>Dimensões, atributos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/>
              <a:t>Precisam ser ativadas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2000"/>
              <a:t>Impacto direto na entrega das políticas públicas.</a:t>
            </a:r>
            <a:endParaRPr sz="2000"/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4575" y="1001250"/>
            <a:ext cx="3711524" cy="3711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Arranjos de governança</a:t>
            </a:r>
            <a:endParaRPr/>
          </a:p>
        </p:txBody>
      </p:sp>
      <p:sp>
        <p:nvSpPr>
          <p:cNvPr id="83" name="Google Shape;83;p16"/>
          <p:cNvSpPr txBox="1"/>
          <p:nvPr>
            <p:ph idx="1" type="body"/>
          </p:nvPr>
        </p:nvSpPr>
        <p:spPr>
          <a:xfrm>
            <a:off x="4756200" y="1401150"/>
            <a:ext cx="3999900" cy="35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Definição: configurações de atores, instrumentos e recursos mobilizados para implementação de políticas públicas.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600"/>
              <a:t>Características:</a:t>
            </a:r>
            <a:endParaRPr sz="1600"/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pt-BR" sz="1600"/>
              <a:t>Relações entre atores (governo, sociedade civil, setor privado).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t-BR" sz="1600"/>
              <a:t>Instrumentos de coordenação 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1600"/>
              <a:t>Arranjos consistentes e flexíveis permitem adaptações rápidas às mudanças no ambiente</a:t>
            </a:r>
            <a:endParaRPr sz="1600"/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100" y="1223775"/>
            <a:ext cx="3564626" cy="3564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Ativação das capacidades</a:t>
            </a:r>
            <a:endParaRPr/>
          </a:p>
        </p:txBody>
      </p:sp>
      <p:sp>
        <p:nvSpPr>
          <p:cNvPr id="90" name="Google Shape;90;p17"/>
          <p:cNvSpPr txBox="1"/>
          <p:nvPr>
            <p:ph idx="1" type="body"/>
          </p:nvPr>
        </p:nvSpPr>
        <p:spPr>
          <a:xfrm>
            <a:off x="387900" y="1489825"/>
            <a:ext cx="50217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/>
              <a:t>Capacidades em Ação</a:t>
            </a:r>
            <a:endParaRPr sz="2200"/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pt-BR" sz="2000"/>
              <a:t>Os arranjos são centrais para a ativação das capacidades estatais.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pt-BR" sz="2000"/>
              <a:t>A interação entre os atores e os instrumentos mobiliza capacidades previamente existentes.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pt-BR" sz="2000"/>
              <a:t>Arranjos bem desenhados podem potencializar ou compensar limitações </a:t>
            </a:r>
            <a:endParaRPr sz="2000"/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8950" y="2034550"/>
            <a:ext cx="3270625" cy="17859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Interações Entre Atores, Instrumentos e Recursos</a:t>
            </a:r>
            <a:endParaRPr/>
          </a:p>
        </p:txBody>
      </p:sp>
      <p:sp>
        <p:nvSpPr>
          <p:cNvPr id="97" name="Google Shape;97;p18"/>
          <p:cNvSpPr txBox="1"/>
          <p:nvPr>
            <p:ph idx="1" type="body"/>
          </p:nvPr>
        </p:nvSpPr>
        <p:spPr>
          <a:xfrm>
            <a:off x="387900" y="1489825"/>
            <a:ext cx="41841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/>
              <a:t>Atores:</a:t>
            </a:r>
            <a:endParaRPr sz="2000"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pt-BR"/>
              <a:t>Governos, burocracias, sociedade civil, setor privado.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t-BR"/>
              <a:t>Instrumentos:</a:t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pt-BR"/>
              <a:t>Regulações, sistemas de monitoramento, informações, incentivos financeiros.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/>
              <a:t>Recursos humanos, financeiros, organizacionais, políticos, tecnológicos</a:t>
            </a:r>
            <a:endParaRPr/>
          </a:p>
        </p:txBody>
      </p:sp>
      <p:pic>
        <p:nvPicPr>
          <p:cNvPr id="98" name="Google Shape;9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1525" y="1258525"/>
            <a:ext cx="3694577" cy="36945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Impacto nos resultados</a:t>
            </a:r>
            <a:endParaRPr/>
          </a:p>
        </p:txBody>
      </p:sp>
      <p:sp>
        <p:nvSpPr>
          <p:cNvPr id="104" name="Google Shape;104;p19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/>
              <a:t>Configurações adequadas de atores e instrumentos geram melhor desempenho nas políticas públicas</a:t>
            </a:r>
            <a:endParaRPr sz="1900"/>
          </a:p>
          <a:p>
            <a:pPr indent="-34925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900"/>
              <a:buChar char="●"/>
            </a:pPr>
            <a:r>
              <a:rPr lang="pt-BR" sz="1900"/>
              <a:t>Exemplo: maior participação de atores da sociedade civil pode melhorar a legitimidade e inovação nas políticas. </a:t>
            </a:r>
            <a:endParaRPr sz="1900"/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pt-BR" sz="1900"/>
              <a:t>Limitações: configurações inadequadas podem minar a ativação de capacidades e prejudicar os resultados esperados.</a:t>
            </a:r>
            <a:endParaRPr sz="19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Experimentação, adaptação e inovação</a:t>
            </a:r>
            <a:endParaRPr/>
          </a:p>
        </p:txBody>
      </p:sp>
      <p:sp>
        <p:nvSpPr>
          <p:cNvPr id="110" name="Google Shape;110;p20"/>
          <p:cNvSpPr txBox="1"/>
          <p:nvPr>
            <p:ph idx="1" type="body"/>
          </p:nvPr>
        </p:nvSpPr>
        <p:spPr>
          <a:xfrm>
            <a:off x="4180675" y="1489825"/>
            <a:ext cx="45756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/>
              <a:t>Os arranjos podem criar espaço para a experimentação de novas abordagens e soluções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/>
              <a:t>As capacidades fornecem os recursos técnicos, administrativos e políticos para suportar a experimentação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2000"/>
              <a:t>A interação entre arranjos adaptáveis e capacidades estatais robustas facilita a geração de inovações nas políticas</a:t>
            </a:r>
            <a:endParaRPr sz="2000"/>
          </a:p>
        </p:txBody>
      </p:sp>
      <p:pic>
        <p:nvPicPr>
          <p:cNvPr id="111" name="Google Shape;11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489825"/>
            <a:ext cx="3483151" cy="3483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Avaliação sistêmica de políticas públicas</a:t>
            </a:r>
            <a:endParaRPr/>
          </a:p>
        </p:txBody>
      </p:sp>
      <p:sp>
        <p:nvSpPr>
          <p:cNvPr id="117" name="Google Shape;117;p21"/>
          <p:cNvSpPr txBox="1"/>
          <p:nvPr>
            <p:ph idx="1" type="body"/>
          </p:nvPr>
        </p:nvSpPr>
        <p:spPr>
          <a:xfrm>
            <a:off x="387900" y="1489825"/>
            <a:ext cx="8368200" cy="331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pt-BR" sz="2100"/>
              <a:t>Definir o Objetivo da Política Pública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pt-BR" sz="2100"/>
              <a:t>Coletar evidências sobre resultados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pt-BR" sz="2100"/>
              <a:t>Inventariar as capacidades disponíveis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pt-BR" sz="2100"/>
              <a:t>Mapear o Arranjo de Implementação e suas Configurações</a:t>
            </a:r>
            <a:endParaRPr sz="21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pt-BR" sz="1700"/>
              <a:t>I</a:t>
            </a:r>
            <a:r>
              <a:rPr lang="pt-BR" sz="1900"/>
              <a:t>dentificar os atores envolvidos </a:t>
            </a:r>
            <a:endParaRPr sz="1900"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pt-BR" sz="1900"/>
              <a:t>Analisar os instrumentos de política utilizados </a:t>
            </a:r>
            <a:endParaRPr sz="19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pt-BR" sz="2100"/>
              <a:t>Examinar como as interações entre atores e instrumentos (des)ativaram as capacidades existentes impactando nas entregas</a:t>
            </a:r>
            <a:endParaRPr sz="2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