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7" r:id="rId11"/>
    <p:sldId id="268" r:id="rId12"/>
    <p:sldId id="269" r:id="rId13"/>
    <p:sldId id="270" r:id="rId14"/>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449F66-E62E-479E-A321-56BB592DEF6A}" v="2" dt="2025-02-03T17:37:37.200"/>
    <p1510:client id="{34AD27AA-12D3-7DFD-0747-3EDC46999E3D}" v="151" dt="2025-02-03T17:35:44.101"/>
  </p1510:revLst>
</p1510:revInfo>
</file>

<file path=ppt/tableStyles.xml><?xml version="1.0" encoding="utf-8"?>
<a:tblStyleLst xmlns:a="http://schemas.openxmlformats.org/drawingml/2006/main" def="{5C22544A-7EE6-4342-B048-85BDC9FD1C3A}">
  <a:tblStyle styleId="{8EC20E35-A176-4012-BC5E-935CFFF8708E}" styleName="Estilo Médio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Estilo Claro 3 - Ênfase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5" d="100"/>
          <a:sy n="65" d="100"/>
        </p:scale>
        <p:origin x="936" y="7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83D70-91AA-429A-BD57-1CB6792B30EE}"/>
              </a:ext>
            </a:extLst>
          </p:cNvPr>
          <p:cNvSpPr>
            <a:spLocks noGrp="1"/>
          </p:cNvSpPr>
          <p:nvPr>
            <p:ph type="ctrTitle"/>
          </p:nvPr>
        </p:nvSpPr>
        <p:spPr>
          <a:xfrm>
            <a:off x="1088136" y="1078030"/>
            <a:ext cx="9288096" cy="2956718"/>
          </a:xfrm>
        </p:spPr>
        <p:txBody>
          <a:bodyPr anchor="t">
            <a:noAutofit/>
          </a:bodyPr>
          <a:lstStyle>
            <a:lvl1pPr algn="l">
              <a:defRPr sz="6600" cap="all" baseline="0"/>
            </a:lvl1pPr>
          </a:lstStyle>
          <a:p>
            <a:r>
              <a:rPr lang="en-US" dirty="0"/>
              <a:t>Click to edit Master title style</a:t>
            </a:r>
          </a:p>
        </p:txBody>
      </p:sp>
      <p:sp>
        <p:nvSpPr>
          <p:cNvPr id="3" name="Subtitle 2">
            <a:extLst>
              <a:ext uri="{FF2B5EF4-FFF2-40B4-BE49-F238E27FC236}">
                <a16:creationId xmlns:a16="http://schemas.microsoft.com/office/drawing/2014/main" id="{F065D245-B564-481D-A323-F73C5BCA8461}"/>
              </a:ext>
            </a:extLst>
          </p:cNvPr>
          <p:cNvSpPr>
            <a:spLocks noGrp="1"/>
          </p:cNvSpPr>
          <p:nvPr>
            <p:ph type="subTitle" idx="1"/>
          </p:nvPr>
        </p:nvSpPr>
        <p:spPr>
          <a:xfrm>
            <a:off x="1088136" y="4455621"/>
            <a:ext cx="9288096" cy="1435331"/>
          </a:xfrm>
        </p:spPr>
        <p:txBody>
          <a:bodyPr>
            <a:normAutofit/>
          </a:bodyPr>
          <a:lstStyle>
            <a:lvl1pPr marL="0" indent="0" algn="l">
              <a:lnSpc>
                <a:spcPct val="12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28E072EE-51B3-4C0C-A460-4684AB079301}"/>
              </a:ext>
            </a:extLst>
          </p:cNvPr>
          <p:cNvSpPr>
            <a:spLocks noGrp="1"/>
          </p:cNvSpPr>
          <p:nvPr>
            <p:ph type="dt" sz="half" idx="10"/>
          </p:nvPr>
        </p:nvSpPr>
        <p:spPr/>
        <p:txBody>
          <a:bodyPr/>
          <a:lstStyle/>
          <a:p>
            <a:fld id="{A1E45834-53BD-4C8F-B791-CD5378F4150E}" type="datetimeFigureOut">
              <a:rPr lang="en-US" smtClean="0"/>
              <a:t>2/3/2025</a:t>
            </a:fld>
            <a:endParaRPr lang="en-US"/>
          </a:p>
        </p:txBody>
      </p:sp>
      <p:sp>
        <p:nvSpPr>
          <p:cNvPr id="5" name="Footer Placeholder 4">
            <a:extLst>
              <a:ext uri="{FF2B5EF4-FFF2-40B4-BE49-F238E27FC236}">
                <a16:creationId xmlns:a16="http://schemas.microsoft.com/office/drawing/2014/main" id="{011422A5-3076-413B-84CB-ED3BA4171C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267C68-40D5-477E-9DBC-C28FD4B1142F}"/>
              </a:ext>
            </a:extLst>
          </p:cNvPr>
          <p:cNvSpPr>
            <a:spLocks noGrp="1"/>
          </p:cNvSpPr>
          <p:nvPr>
            <p:ph type="sldNum" sz="quarter" idx="12"/>
          </p:nvPr>
        </p:nvSpPr>
        <p:spPr/>
        <p:txBody>
          <a:bodyPr/>
          <a:lstStyle/>
          <a:p>
            <a:fld id="{719D7796-F675-488F-AC46-C88938C80352}" type="slidenum">
              <a:rPr lang="en-US" smtClean="0"/>
              <a:t>‹nº›</a:t>
            </a:fld>
            <a:endParaRPr lang="en-US"/>
          </a:p>
        </p:txBody>
      </p:sp>
    </p:spTree>
    <p:extLst>
      <p:ext uri="{BB962C8B-B14F-4D97-AF65-F5344CB8AC3E}">
        <p14:creationId xmlns:p14="http://schemas.microsoft.com/office/powerpoint/2010/main" val="633910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6C900-05BC-4021-B69F-2DAF974B7EF6}"/>
              </a:ext>
            </a:extLst>
          </p:cNvPr>
          <p:cNvSpPr>
            <a:spLocks noGrp="1"/>
          </p:cNvSpPr>
          <p:nvPr>
            <p:ph type="title"/>
          </p:nvPr>
        </p:nvSpPr>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3F26E227-253A-44A0-9404-1CFD8CE419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F5A02-0FC4-41C8-A13C-4C929B28846B}"/>
              </a:ext>
            </a:extLst>
          </p:cNvPr>
          <p:cNvSpPr>
            <a:spLocks noGrp="1"/>
          </p:cNvSpPr>
          <p:nvPr>
            <p:ph type="dt" sz="half" idx="10"/>
          </p:nvPr>
        </p:nvSpPr>
        <p:spPr/>
        <p:txBody>
          <a:bodyPr/>
          <a:lstStyle/>
          <a:p>
            <a:fld id="{A1E45834-53BD-4C8F-B791-CD5378F4150E}" type="datetimeFigureOut">
              <a:rPr lang="en-US" smtClean="0"/>
              <a:t>2/3/2025</a:t>
            </a:fld>
            <a:endParaRPr lang="en-US"/>
          </a:p>
        </p:txBody>
      </p:sp>
      <p:sp>
        <p:nvSpPr>
          <p:cNvPr id="5" name="Footer Placeholder 4">
            <a:extLst>
              <a:ext uri="{FF2B5EF4-FFF2-40B4-BE49-F238E27FC236}">
                <a16:creationId xmlns:a16="http://schemas.microsoft.com/office/drawing/2014/main" id="{80459378-C430-49DB-B2D6-E32FBBCD4A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B9D57D-CB8E-4E67-AE2D-2790E2AA60CB}"/>
              </a:ext>
            </a:extLst>
          </p:cNvPr>
          <p:cNvSpPr>
            <a:spLocks noGrp="1"/>
          </p:cNvSpPr>
          <p:nvPr>
            <p:ph type="sldNum" sz="quarter" idx="12"/>
          </p:nvPr>
        </p:nvSpPr>
        <p:spPr/>
        <p:txBody>
          <a:bodyPr/>
          <a:lstStyle/>
          <a:p>
            <a:fld id="{719D7796-F675-488F-AC46-C88938C80352}" type="slidenum">
              <a:rPr lang="en-US" smtClean="0"/>
              <a:t>‹nº›</a:t>
            </a:fld>
            <a:endParaRPr lang="en-US"/>
          </a:p>
        </p:txBody>
      </p:sp>
    </p:spTree>
    <p:extLst>
      <p:ext uri="{BB962C8B-B14F-4D97-AF65-F5344CB8AC3E}">
        <p14:creationId xmlns:p14="http://schemas.microsoft.com/office/powerpoint/2010/main" val="2519927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2CF945-D70F-49C1-8CE5-5758C1166014}"/>
              </a:ext>
            </a:extLst>
          </p:cNvPr>
          <p:cNvSpPr>
            <a:spLocks noGrp="1"/>
          </p:cNvSpPr>
          <p:nvPr>
            <p:ph type="title" orient="vert"/>
          </p:nvPr>
        </p:nvSpPr>
        <p:spPr>
          <a:xfrm>
            <a:off x="9182100" y="1091381"/>
            <a:ext cx="2171700" cy="4953369"/>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C2FDB721-04AA-4330-8045-3F2D9BB4BC66}"/>
              </a:ext>
            </a:extLst>
          </p:cNvPr>
          <p:cNvSpPr>
            <a:spLocks noGrp="1"/>
          </p:cNvSpPr>
          <p:nvPr>
            <p:ph type="body" orient="vert" idx="1"/>
          </p:nvPr>
        </p:nvSpPr>
        <p:spPr>
          <a:xfrm>
            <a:off x="838200" y="1091381"/>
            <a:ext cx="8265340" cy="4953369"/>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F418C15-991C-4C71-8DCD-DB3B3888831F}"/>
              </a:ext>
            </a:extLst>
          </p:cNvPr>
          <p:cNvSpPr>
            <a:spLocks noGrp="1"/>
          </p:cNvSpPr>
          <p:nvPr>
            <p:ph type="dt" sz="half" idx="10"/>
          </p:nvPr>
        </p:nvSpPr>
        <p:spPr/>
        <p:txBody>
          <a:bodyPr/>
          <a:lstStyle/>
          <a:p>
            <a:fld id="{A1E45834-53BD-4C8F-B791-CD5378F4150E}" type="datetimeFigureOut">
              <a:rPr lang="en-US" smtClean="0"/>
              <a:t>2/3/2025</a:t>
            </a:fld>
            <a:endParaRPr lang="en-US"/>
          </a:p>
        </p:txBody>
      </p:sp>
      <p:sp>
        <p:nvSpPr>
          <p:cNvPr id="5" name="Footer Placeholder 4">
            <a:extLst>
              <a:ext uri="{FF2B5EF4-FFF2-40B4-BE49-F238E27FC236}">
                <a16:creationId xmlns:a16="http://schemas.microsoft.com/office/drawing/2014/main" id="{F7728CC3-5830-4EFA-B28E-1648904DE1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DA91B6-E419-4483-9B66-3C758788BC48}"/>
              </a:ext>
            </a:extLst>
          </p:cNvPr>
          <p:cNvSpPr>
            <a:spLocks noGrp="1"/>
          </p:cNvSpPr>
          <p:nvPr>
            <p:ph type="sldNum" sz="quarter" idx="12"/>
          </p:nvPr>
        </p:nvSpPr>
        <p:spPr/>
        <p:txBody>
          <a:bodyPr/>
          <a:lstStyle/>
          <a:p>
            <a:fld id="{719D7796-F675-488F-AC46-C88938C80352}" type="slidenum">
              <a:rPr lang="en-US" smtClean="0"/>
              <a:t>‹nº›</a:t>
            </a:fld>
            <a:endParaRPr lang="en-US"/>
          </a:p>
        </p:txBody>
      </p:sp>
      <p:cxnSp>
        <p:nvCxnSpPr>
          <p:cNvPr id="7" name="Straight Connector 6">
            <a:extLst>
              <a:ext uri="{FF2B5EF4-FFF2-40B4-BE49-F238E27FC236}">
                <a16:creationId xmlns:a16="http://schemas.microsoft.com/office/drawing/2014/main" id="{DE447C6A-78C3-4687-9A71-A05DBF6700DE}"/>
              </a:ext>
            </a:extLst>
          </p:cNvPr>
          <p:cNvCxnSpPr>
            <a:cxnSpLocks/>
          </p:cNvCxnSpPr>
          <p:nvPr/>
        </p:nvCxnSpPr>
        <p:spPr>
          <a:xfrm>
            <a:off x="11387805" y="1185205"/>
            <a:ext cx="804195" cy="0"/>
          </a:xfrm>
          <a:prstGeom prst="line">
            <a:avLst/>
          </a:prstGeom>
          <a:ln w="857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0017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EE2F5-9D3C-4BE7-9AD5-335B31CF2C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F98C4F-4BF6-47CF-ABEE-2B12748C47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539070-70D2-4DD1-A439-155343FE262E}"/>
              </a:ext>
            </a:extLst>
          </p:cNvPr>
          <p:cNvSpPr>
            <a:spLocks noGrp="1"/>
          </p:cNvSpPr>
          <p:nvPr>
            <p:ph type="dt" sz="half" idx="10"/>
          </p:nvPr>
        </p:nvSpPr>
        <p:spPr/>
        <p:txBody>
          <a:bodyPr/>
          <a:lstStyle/>
          <a:p>
            <a:fld id="{A1E45834-53BD-4C8F-B791-CD5378F4150E}" type="datetimeFigureOut">
              <a:rPr lang="en-US" smtClean="0"/>
              <a:t>2/3/2025</a:t>
            </a:fld>
            <a:endParaRPr lang="en-US"/>
          </a:p>
        </p:txBody>
      </p:sp>
      <p:sp>
        <p:nvSpPr>
          <p:cNvPr id="5" name="Footer Placeholder 4">
            <a:extLst>
              <a:ext uri="{FF2B5EF4-FFF2-40B4-BE49-F238E27FC236}">
                <a16:creationId xmlns:a16="http://schemas.microsoft.com/office/drawing/2014/main" id="{6151AB30-CD74-471D-9FA6-ADC0C901E6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A137C4-F19E-4521-8DCB-4E0CF9CA3193}"/>
              </a:ext>
            </a:extLst>
          </p:cNvPr>
          <p:cNvSpPr>
            <a:spLocks noGrp="1"/>
          </p:cNvSpPr>
          <p:nvPr>
            <p:ph type="sldNum" sz="quarter" idx="12"/>
          </p:nvPr>
        </p:nvSpPr>
        <p:spPr/>
        <p:txBody>
          <a:bodyPr/>
          <a:lstStyle/>
          <a:p>
            <a:fld id="{719D7796-F675-488F-AC46-C88938C80352}" type="slidenum">
              <a:rPr lang="en-US" smtClean="0"/>
              <a:t>‹nº›</a:t>
            </a:fld>
            <a:endParaRPr lang="en-US"/>
          </a:p>
        </p:txBody>
      </p:sp>
    </p:spTree>
    <p:extLst>
      <p:ext uri="{BB962C8B-B14F-4D97-AF65-F5344CB8AC3E}">
        <p14:creationId xmlns:p14="http://schemas.microsoft.com/office/powerpoint/2010/main" val="291990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8007D-9B1D-4E2C-B38F-29C6820996DF}"/>
              </a:ext>
            </a:extLst>
          </p:cNvPr>
          <p:cNvSpPr>
            <a:spLocks noGrp="1"/>
          </p:cNvSpPr>
          <p:nvPr>
            <p:ph type="title"/>
          </p:nvPr>
        </p:nvSpPr>
        <p:spPr>
          <a:xfrm>
            <a:off x="1090940" y="1099127"/>
            <a:ext cx="9272260" cy="3472874"/>
          </a:xfrm>
        </p:spPr>
        <p:txBody>
          <a:bodyPr anchor="t">
            <a:normAutofit/>
          </a:bodyPr>
          <a:lstStyle>
            <a:lvl1pPr>
              <a:defRPr sz="4000" cap="all"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960C51B-B525-4032-9D08-2978D7367BFF}"/>
              </a:ext>
            </a:extLst>
          </p:cNvPr>
          <p:cNvSpPr>
            <a:spLocks noGrp="1"/>
          </p:cNvSpPr>
          <p:nvPr>
            <p:ph type="body" idx="1"/>
          </p:nvPr>
        </p:nvSpPr>
        <p:spPr>
          <a:xfrm>
            <a:off x="1090939" y="4572000"/>
            <a:ext cx="9272262" cy="1320801"/>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3408851-4DCC-447C-828A-5F7E66F7623D}"/>
              </a:ext>
            </a:extLst>
          </p:cNvPr>
          <p:cNvSpPr>
            <a:spLocks noGrp="1"/>
          </p:cNvSpPr>
          <p:nvPr>
            <p:ph type="dt" sz="half" idx="10"/>
          </p:nvPr>
        </p:nvSpPr>
        <p:spPr/>
        <p:txBody>
          <a:bodyPr/>
          <a:lstStyle/>
          <a:p>
            <a:fld id="{A1E45834-53BD-4C8F-B791-CD5378F4150E}" type="datetimeFigureOut">
              <a:rPr lang="en-US" smtClean="0"/>
              <a:t>2/3/2025</a:t>
            </a:fld>
            <a:endParaRPr lang="en-US"/>
          </a:p>
        </p:txBody>
      </p:sp>
      <p:sp>
        <p:nvSpPr>
          <p:cNvPr id="5" name="Footer Placeholder 4">
            <a:extLst>
              <a:ext uri="{FF2B5EF4-FFF2-40B4-BE49-F238E27FC236}">
                <a16:creationId xmlns:a16="http://schemas.microsoft.com/office/drawing/2014/main" id="{4C094542-CAEF-4D6C-BE6A-BC100F0590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8BDE40-8468-4051-9703-B751608AAF9D}"/>
              </a:ext>
            </a:extLst>
          </p:cNvPr>
          <p:cNvSpPr>
            <a:spLocks noGrp="1"/>
          </p:cNvSpPr>
          <p:nvPr>
            <p:ph type="sldNum" sz="quarter" idx="12"/>
          </p:nvPr>
        </p:nvSpPr>
        <p:spPr/>
        <p:txBody>
          <a:bodyPr/>
          <a:lstStyle/>
          <a:p>
            <a:fld id="{719D7796-F675-488F-AC46-C88938C80352}" type="slidenum">
              <a:rPr lang="en-US" smtClean="0"/>
              <a:t>‹nº›</a:t>
            </a:fld>
            <a:endParaRPr lang="en-US"/>
          </a:p>
        </p:txBody>
      </p:sp>
    </p:spTree>
    <p:extLst>
      <p:ext uri="{BB962C8B-B14F-4D97-AF65-F5344CB8AC3E}">
        <p14:creationId xmlns:p14="http://schemas.microsoft.com/office/powerpoint/2010/main" val="2584101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BF7AE-3892-4896-8C15-7A35A41EFD9C}"/>
              </a:ext>
            </a:extLst>
          </p:cNvPr>
          <p:cNvSpPr>
            <a:spLocks noGrp="1"/>
          </p:cNvSpPr>
          <p:nvPr>
            <p:ph type="title"/>
          </p:nvPr>
        </p:nvSpPr>
        <p:spPr>
          <a:xfrm>
            <a:off x="1088136" y="1088136"/>
            <a:ext cx="9890066" cy="1294228"/>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F2FD9A26-86F1-4817-B243-4DE63B4F182F}"/>
              </a:ext>
            </a:extLst>
          </p:cNvPr>
          <p:cNvSpPr>
            <a:spLocks noGrp="1"/>
          </p:cNvSpPr>
          <p:nvPr>
            <p:ph sz="half" idx="1"/>
          </p:nvPr>
        </p:nvSpPr>
        <p:spPr>
          <a:xfrm>
            <a:off x="1082185" y="2440568"/>
            <a:ext cx="4841505" cy="380128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454BF9B-EA16-48C8-96B9-7A66051BE768}"/>
              </a:ext>
            </a:extLst>
          </p:cNvPr>
          <p:cNvSpPr>
            <a:spLocks noGrp="1"/>
          </p:cNvSpPr>
          <p:nvPr>
            <p:ph sz="half" idx="2"/>
          </p:nvPr>
        </p:nvSpPr>
        <p:spPr>
          <a:xfrm>
            <a:off x="6172200" y="2440568"/>
            <a:ext cx="4806002" cy="38012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6E2D9F-1FCE-4A1C-996E-DB05777A8994}"/>
              </a:ext>
            </a:extLst>
          </p:cNvPr>
          <p:cNvSpPr>
            <a:spLocks noGrp="1"/>
          </p:cNvSpPr>
          <p:nvPr>
            <p:ph type="dt" sz="half" idx="10"/>
          </p:nvPr>
        </p:nvSpPr>
        <p:spPr/>
        <p:txBody>
          <a:bodyPr/>
          <a:lstStyle/>
          <a:p>
            <a:fld id="{A1E45834-53BD-4C8F-B791-CD5378F4150E}" type="datetimeFigureOut">
              <a:rPr lang="en-US" smtClean="0"/>
              <a:t>2/3/2025</a:t>
            </a:fld>
            <a:endParaRPr lang="en-US"/>
          </a:p>
        </p:txBody>
      </p:sp>
      <p:sp>
        <p:nvSpPr>
          <p:cNvPr id="6" name="Footer Placeholder 5">
            <a:extLst>
              <a:ext uri="{FF2B5EF4-FFF2-40B4-BE49-F238E27FC236}">
                <a16:creationId xmlns:a16="http://schemas.microsoft.com/office/drawing/2014/main" id="{40629E05-3F6C-40BF-9324-118588B6CA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9BE013-C5C0-4CBD-982E-36F037F7366F}"/>
              </a:ext>
            </a:extLst>
          </p:cNvPr>
          <p:cNvSpPr>
            <a:spLocks noGrp="1"/>
          </p:cNvSpPr>
          <p:nvPr>
            <p:ph type="sldNum" sz="quarter" idx="12"/>
          </p:nvPr>
        </p:nvSpPr>
        <p:spPr/>
        <p:txBody>
          <a:bodyPr/>
          <a:lstStyle/>
          <a:p>
            <a:fld id="{719D7796-F675-488F-AC46-C88938C80352}" type="slidenum">
              <a:rPr lang="en-US" smtClean="0"/>
              <a:t>‹nº›</a:t>
            </a:fld>
            <a:endParaRPr lang="en-US"/>
          </a:p>
        </p:txBody>
      </p:sp>
    </p:spTree>
    <p:extLst>
      <p:ext uri="{BB962C8B-B14F-4D97-AF65-F5344CB8AC3E}">
        <p14:creationId xmlns:p14="http://schemas.microsoft.com/office/powerpoint/2010/main" val="40859228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ED885-5FE5-4407-BE4D-FAD01C40A905}"/>
              </a:ext>
            </a:extLst>
          </p:cNvPr>
          <p:cNvSpPr>
            <a:spLocks noGrp="1"/>
          </p:cNvSpPr>
          <p:nvPr>
            <p:ph type="title"/>
          </p:nvPr>
        </p:nvSpPr>
        <p:spPr>
          <a:xfrm>
            <a:off x="1090940" y="1084333"/>
            <a:ext cx="9949455" cy="838856"/>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6E322A77-C134-4857-83E5-51217D3C29FB}"/>
              </a:ext>
            </a:extLst>
          </p:cNvPr>
          <p:cNvSpPr>
            <a:spLocks noGrp="1"/>
          </p:cNvSpPr>
          <p:nvPr>
            <p:ph type="body" idx="1"/>
          </p:nvPr>
        </p:nvSpPr>
        <p:spPr>
          <a:xfrm>
            <a:off x="1092088" y="1923190"/>
            <a:ext cx="4816475" cy="838856"/>
          </a:xfrm>
        </p:spPr>
        <p:txBody>
          <a:bodyPr anchor="b">
            <a:normAutofit/>
          </a:bodyPr>
          <a:lstStyle>
            <a:lvl1pPr marL="0" indent="0">
              <a:lnSpc>
                <a:spcPct val="100000"/>
              </a:lnSpc>
              <a:buNone/>
              <a:defRPr sz="2000" b="1" cap="all" spc="1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9A4ECBFE-C62C-471B-BFE4-1272EAC3479D}"/>
              </a:ext>
            </a:extLst>
          </p:cNvPr>
          <p:cNvSpPr>
            <a:spLocks noGrp="1"/>
          </p:cNvSpPr>
          <p:nvPr>
            <p:ph sz="half" idx="2"/>
          </p:nvPr>
        </p:nvSpPr>
        <p:spPr>
          <a:xfrm>
            <a:off x="1092088" y="2825791"/>
            <a:ext cx="4816475" cy="336387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7710AFC6-F407-4F35-BD37-B32F9B4036D0}"/>
              </a:ext>
            </a:extLst>
          </p:cNvPr>
          <p:cNvSpPr>
            <a:spLocks noGrp="1"/>
          </p:cNvSpPr>
          <p:nvPr>
            <p:ph type="body" sz="quarter" idx="3"/>
          </p:nvPr>
        </p:nvSpPr>
        <p:spPr>
          <a:xfrm>
            <a:off x="6215482" y="1923190"/>
            <a:ext cx="4824913" cy="838856"/>
          </a:xfrm>
        </p:spPr>
        <p:txBody>
          <a:bodyPr anchor="b">
            <a:normAutofit/>
          </a:bodyPr>
          <a:lstStyle>
            <a:lvl1pPr marL="0" indent="0">
              <a:lnSpc>
                <a:spcPct val="100000"/>
              </a:lnSpc>
              <a:buNone/>
              <a:defRPr sz="2000" b="1" cap="all" spc="1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8D60D5-0F83-46CB-92F3-849FC08E6E92}"/>
              </a:ext>
            </a:extLst>
          </p:cNvPr>
          <p:cNvSpPr>
            <a:spLocks noGrp="1"/>
          </p:cNvSpPr>
          <p:nvPr>
            <p:ph sz="quarter" idx="4"/>
          </p:nvPr>
        </p:nvSpPr>
        <p:spPr>
          <a:xfrm>
            <a:off x="6215482" y="2825791"/>
            <a:ext cx="4824913" cy="33638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5AE694-5CA0-48DA-90D3-EC42BD1D86C1}"/>
              </a:ext>
            </a:extLst>
          </p:cNvPr>
          <p:cNvSpPr>
            <a:spLocks noGrp="1"/>
          </p:cNvSpPr>
          <p:nvPr>
            <p:ph type="dt" sz="half" idx="10"/>
          </p:nvPr>
        </p:nvSpPr>
        <p:spPr/>
        <p:txBody>
          <a:bodyPr/>
          <a:lstStyle/>
          <a:p>
            <a:fld id="{A1E45834-53BD-4C8F-B791-CD5378F4150E}" type="datetimeFigureOut">
              <a:rPr lang="en-US" smtClean="0"/>
              <a:t>2/3/2025</a:t>
            </a:fld>
            <a:endParaRPr lang="en-US"/>
          </a:p>
        </p:txBody>
      </p:sp>
      <p:sp>
        <p:nvSpPr>
          <p:cNvPr id="8" name="Footer Placeholder 7">
            <a:extLst>
              <a:ext uri="{FF2B5EF4-FFF2-40B4-BE49-F238E27FC236}">
                <a16:creationId xmlns:a16="http://schemas.microsoft.com/office/drawing/2014/main" id="{F340A80D-4CCB-4899-9E1D-A5967F4E649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F753A9D-469A-4ED9-99A1-7E4B115F8933}"/>
              </a:ext>
            </a:extLst>
          </p:cNvPr>
          <p:cNvSpPr>
            <a:spLocks noGrp="1"/>
          </p:cNvSpPr>
          <p:nvPr>
            <p:ph type="sldNum" sz="quarter" idx="12"/>
          </p:nvPr>
        </p:nvSpPr>
        <p:spPr/>
        <p:txBody>
          <a:bodyPr/>
          <a:lstStyle/>
          <a:p>
            <a:fld id="{719D7796-F675-488F-AC46-C88938C80352}" type="slidenum">
              <a:rPr lang="en-US" smtClean="0"/>
              <a:t>‹nº›</a:t>
            </a:fld>
            <a:endParaRPr lang="en-US"/>
          </a:p>
        </p:txBody>
      </p:sp>
    </p:spTree>
    <p:extLst>
      <p:ext uri="{BB962C8B-B14F-4D97-AF65-F5344CB8AC3E}">
        <p14:creationId xmlns:p14="http://schemas.microsoft.com/office/powerpoint/2010/main" val="98235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7C91E-0A11-4E5D-9B8D-5316E73A2D58}"/>
              </a:ext>
            </a:extLst>
          </p:cNvPr>
          <p:cNvSpPr>
            <a:spLocks noGrp="1"/>
          </p:cNvSpPr>
          <p:nvPr>
            <p:ph type="title"/>
          </p:nvPr>
        </p:nvSpPr>
        <p:spPr/>
        <p:txBody>
          <a:bodyPr/>
          <a:lstStyle>
            <a:lvl1pPr>
              <a:defRPr cap="all" baseline="0"/>
            </a:lvl1pPr>
          </a:lstStyle>
          <a:p>
            <a:r>
              <a:rPr lang="en-US" dirty="0"/>
              <a:t>Click to edit Master title style</a:t>
            </a:r>
          </a:p>
        </p:txBody>
      </p:sp>
      <p:sp>
        <p:nvSpPr>
          <p:cNvPr id="3" name="Date Placeholder 2">
            <a:extLst>
              <a:ext uri="{FF2B5EF4-FFF2-40B4-BE49-F238E27FC236}">
                <a16:creationId xmlns:a16="http://schemas.microsoft.com/office/drawing/2014/main" id="{A1B8A8D1-71AD-4F9F-B393-9EED83FEF003}"/>
              </a:ext>
            </a:extLst>
          </p:cNvPr>
          <p:cNvSpPr>
            <a:spLocks noGrp="1"/>
          </p:cNvSpPr>
          <p:nvPr>
            <p:ph type="dt" sz="half" idx="10"/>
          </p:nvPr>
        </p:nvSpPr>
        <p:spPr/>
        <p:txBody>
          <a:bodyPr/>
          <a:lstStyle/>
          <a:p>
            <a:fld id="{A1E45834-53BD-4C8F-B791-CD5378F4150E}" type="datetimeFigureOut">
              <a:rPr lang="en-US" smtClean="0"/>
              <a:t>2/3/2025</a:t>
            </a:fld>
            <a:endParaRPr lang="en-US"/>
          </a:p>
        </p:txBody>
      </p:sp>
      <p:sp>
        <p:nvSpPr>
          <p:cNvPr id="4" name="Footer Placeholder 3">
            <a:extLst>
              <a:ext uri="{FF2B5EF4-FFF2-40B4-BE49-F238E27FC236}">
                <a16:creationId xmlns:a16="http://schemas.microsoft.com/office/drawing/2014/main" id="{D7E36922-9A4C-453D-9B70-0C3A70281C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F5AAEF2-65DC-4E28-9AA4-5115ACB074CC}"/>
              </a:ext>
            </a:extLst>
          </p:cNvPr>
          <p:cNvSpPr>
            <a:spLocks noGrp="1"/>
          </p:cNvSpPr>
          <p:nvPr>
            <p:ph type="sldNum" sz="quarter" idx="12"/>
          </p:nvPr>
        </p:nvSpPr>
        <p:spPr/>
        <p:txBody>
          <a:bodyPr/>
          <a:lstStyle/>
          <a:p>
            <a:fld id="{719D7796-F675-488F-AC46-C88938C80352}" type="slidenum">
              <a:rPr lang="en-US" smtClean="0"/>
              <a:t>‹nº›</a:t>
            </a:fld>
            <a:endParaRPr lang="en-US"/>
          </a:p>
        </p:txBody>
      </p:sp>
    </p:spTree>
    <p:extLst>
      <p:ext uri="{BB962C8B-B14F-4D97-AF65-F5344CB8AC3E}">
        <p14:creationId xmlns:p14="http://schemas.microsoft.com/office/powerpoint/2010/main" val="4066391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48B02B-A32A-4383-BBC7-0C383390A96F}"/>
              </a:ext>
            </a:extLst>
          </p:cNvPr>
          <p:cNvSpPr>
            <a:spLocks noGrp="1"/>
          </p:cNvSpPr>
          <p:nvPr>
            <p:ph type="dt" sz="half" idx="10"/>
          </p:nvPr>
        </p:nvSpPr>
        <p:spPr/>
        <p:txBody>
          <a:bodyPr/>
          <a:lstStyle/>
          <a:p>
            <a:fld id="{A1E45834-53BD-4C8F-B791-CD5378F4150E}" type="datetimeFigureOut">
              <a:rPr lang="en-US" smtClean="0"/>
              <a:t>2/3/2025</a:t>
            </a:fld>
            <a:endParaRPr lang="en-US"/>
          </a:p>
        </p:txBody>
      </p:sp>
      <p:sp>
        <p:nvSpPr>
          <p:cNvPr id="3" name="Footer Placeholder 2">
            <a:extLst>
              <a:ext uri="{FF2B5EF4-FFF2-40B4-BE49-F238E27FC236}">
                <a16:creationId xmlns:a16="http://schemas.microsoft.com/office/drawing/2014/main" id="{FCFF7E77-47E0-4F9E-9148-8D0C59C0CFC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98005A2-ECF0-4759-A17B-FDECE80683F4}"/>
              </a:ext>
            </a:extLst>
          </p:cNvPr>
          <p:cNvSpPr>
            <a:spLocks noGrp="1"/>
          </p:cNvSpPr>
          <p:nvPr>
            <p:ph type="sldNum" sz="quarter" idx="12"/>
          </p:nvPr>
        </p:nvSpPr>
        <p:spPr/>
        <p:txBody>
          <a:bodyPr/>
          <a:lstStyle/>
          <a:p>
            <a:fld id="{719D7796-F675-488F-AC46-C88938C80352}" type="slidenum">
              <a:rPr lang="en-US" smtClean="0"/>
              <a:t>‹nº›</a:t>
            </a:fld>
            <a:endParaRPr lang="en-US"/>
          </a:p>
        </p:txBody>
      </p:sp>
    </p:spTree>
    <p:extLst>
      <p:ext uri="{BB962C8B-B14F-4D97-AF65-F5344CB8AC3E}">
        <p14:creationId xmlns:p14="http://schemas.microsoft.com/office/powerpoint/2010/main" val="1126903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DD4B-5676-477E-8C52-4C1CF160FCDE}"/>
              </a:ext>
            </a:extLst>
          </p:cNvPr>
          <p:cNvSpPr>
            <a:spLocks noGrp="1"/>
          </p:cNvSpPr>
          <p:nvPr>
            <p:ph type="title"/>
          </p:nvPr>
        </p:nvSpPr>
        <p:spPr>
          <a:xfrm>
            <a:off x="1090940" y="1094448"/>
            <a:ext cx="3785860" cy="1554362"/>
          </a:xfrm>
        </p:spPr>
        <p:txBody>
          <a:bodyPr anchor="t">
            <a:normAutofit/>
          </a:bodyPr>
          <a:lstStyle>
            <a:lvl1pPr>
              <a:defRPr sz="2800" cap="all" baseline="0"/>
            </a:lvl1pPr>
          </a:lstStyle>
          <a:p>
            <a:r>
              <a:rPr lang="en-US" dirty="0"/>
              <a:t>Click to edit Master title style</a:t>
            </a:r>
          </a:p>
        </p:txBody>
      </p:sp>
      <p:sp>
        <p:nvSpPr>
          <p:cNvPr id="3" name="Content Placeholder 2">
            <a:extLst>
              <a:ext uri="{FF2B5EF4-FFF2-40B4-BE49-F238E27FC236}">
                <a16:creationId xmlns:a16="http://schemas.microsoft.com/office/drawing/2014/main" id="{4B5A3E63-EB15-4D82-BF2B-36BB030C430D}"/>
              </a:ext>
            </a:extLst>
          </p:cNvPr>
          <p:cNvSpPr>
            <a:spLocks noGrp="1"/>
          </p:cNvSpPr>
          <p:nvPr>
            <p:ph idx="1"/>
          </p:nvPr>
        </p:nvSpPr>
        <p:spPr>
          <a:xfrm>
            <a:off x="5524500" y="922689"/>
            <a:ext cx="5486002"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7CBE994E-BAB7-43DC-A0E4-C779CF2A33D5}"/>
              </a:ext>
            </a:extLst>
          </p:cNvPr>
          <p:cNvSpPr>
            <a:spLocks noGrp="1"/>
          </p:cNvSpPr>
          <p:nvPr>
            <p:ph type="body" sz="half" idx="2"/>
          </p:nvPr>
        </p:nvSpPr>
        <p:spPr>
          <a:xfrm>
            <a:off x="1090940" y="2701254"/>
            <a:ext cx="3785860" cy="316773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DEFAAA-1B70-42AA-ADCC-F49B58132654}"/>
              </a:ext>
            </a:extLst>
          </p:cNvPr>
          <p:cNvSpPr>
            <a:spLocks noGrp="1"/>
          </p:cNvSpPr>
          <p:nvPr>
            <p:ph type="dt" sz="half" idx="10"/>
          </p:nvPr>
        </p:nvSpPr>
        <p:spPr/>
        <p:txBody>
          <a:bodyPr/>
          <a:lstStyle/>
          <a:p>
            <a:fld id="{A1E45834-53BD-4C8F-B791-CD5378F4150E}" type="datetimeFigureOut">
              <a:rPr lang="en-US" smtClean="0"/>
              <a:t>2/3/2025</a:t>
            </a:fld>
            <a:endParaRPr lang="en-US"/>
          </a:p>
        </p:txBody>
      </p:sp>
      <p:sp>
        <p:nvSpPr>
          <p:cNvPr id="6" name="Footer Placeholder 5">
            <a:extLst>
              <a:ext uri="{FF2B5EF4-FFF2-40B4-BE49-F238E27FC236}">
                <a16:creationId xmlns:a16="http://schemas.microsoft.com/office/drawing/2014/main" id="{E4C7B6CC-1C13-4F34-AC86-CCD442C8C3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F1B638-9061-41AD-AF47-73A4AF8B781A}"/>
              </a:ext>
            </a:extLst>
          </p:cNvPr>
          <p:cNvSpPr>
            <a:spLocks noGrp="1"/>
          </p:cNvSpPr>
          <p:nvPr>
            <p:ph type="sldNum" sz="quarter" idx="12"/>
          </p:nvPr>
        </p:nvSpPr>
        <p:spPr/>
        <p:txBody>
          <a:bodyPr/>
          <a:lstStyle/>
          <a:p>
            <a:fld id="{719D7796-F675-488F-AC46-C88938C80352}" type="slidenum">
              <a:rPr lang="en-US" smtClean="0"/>
              <a:t>‹nº›</a:t>
            </a:fld>
            <a:endParaRPr lang="en-US"/>
          </a:p>
        </p:txBody>
      </p:sp>
    </p:spTree>
    <p:extLst>
      <p:ext uri="{BB962C8B-B14F-4D97-AF65-F5344CB8AC3E}">
        <p14:creationId xmlns:p14="http://schemas.microsoft.com/office/powerpoint/2010/main" val="1656527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F3C43-1676-4A29-83F9-D788ED2E71E9}"/>
              </a:ext>
            </a:extLst>
          </p:cNvPr>
          <p:cNvSpPr>
            <a:spLocks noGrp="1"/>
          </p:cNvSpPr>
          <p:nvPr>
            <p:ph type="title"/>
          </p:nvPr>
        </p:nvSpPr>
        <p:spPr>
          <a:xfrm>
            <a:off x="1090940" y="1097280"/>
            <a:ext cx="3785860" cy="1559740"/>
          </a:xfrm>
        </p:spPr>
        <p:txBody>
          <a:bodyPr anchor="t">
            <a:normAutofit/>
          </a:bodyPr>
          <a:lstStyle>
            <a:lvl1pPr>
              <a:defRPr sz="2800" cap="all" baseline="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5214A903-97C7-4349-B8CE-1BBED1942E3B}"/>
              </a:ext>
            </a:extLst>
          </p:cNvPr>
          <p:cNvSpPr>
            <a:spLocks noGrp="1"/>
          </p:cNvSpPr>
          <p:nvPr>
            <p:ph type="pic" idx="1"/>
          </p:nvPr>
        </p:nvSpPr>
        <p:spPr>
          <a:xfrm>
            <a:off x="5524500" y="1143000"/>
            <a:ext cx="54864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BF0A9F58-4AEB-4286-98F7-3C77AA913BE8}"/>
              </a:ext>
            </a:extLst>
          </p:cNvPr>
          <p:cNvSpPr>
            <a:spLocks noGrp="1"/>
          </p:cNvSpPr>
          <p:nvPr>
            <p:ph type="body" sz="half" idx="2"/>
          </p:nvPr>
        </p:nvSpPr>
        <p:spPr>
          <a:xfrm>
            <a:off x="1090940" y="2697480"/>
            <a:ext cx="3785860" cy="309342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F55A58-F085-4500-AF61-045B12C8F41E}"/>
              </a:ext>
            </a:extLst>
          </p:cNvPr>
          <p:cNvSpPr>
            <a:spLocks noGrp="1"/>
          </p:cNvSpPr>
          <p:nvPr>
            <p:ph type="dt" sz="half" idx="10"/>
          </p:nvPr>
        </p:nvSpPr>
        <p:spPr/>
        <p:txBody>
          <a:bodyPr/>
          <a:lstStyle/>
          <a:p>
            <a:fld id="{A1E45834-53BD-4C8F-B791-CD5378F4150E}" type="datetimeFigureOut">
              <a:rPr lang="en-US" smtClean="0"/>
              <a:t>2/3/2025</a:t>
            </a:fld>
            <a:endParaRPr lang="en-US"/>
          </a:p>
        </p:txBody>
      </p:sp>
      <p:sp>
        <p:nvSpPr>
          <p:cNvPr id="6" name="Footer Placeholder 5">
            <a:extLst>
              <a:ext uri="{FF2B5EF4-FFF2-40B4-BE49-F238E27FC236}">
                <a16:creationId xmlns:a16="http://schemas.microsoft.com/office/drawing/2014/main" id="{E9936470-561D-49AE-AC84-B79D483FDA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EF2BE2-DF21-4683-9D5F-849A525FD5C4}"/>
              </a:ext>
            </a:extLst>
          </p:cNvPr>
          <p:cNvSpPr>
            <a:spLocks noGrp="1"/>
          </p:cNvSpPr>
          <p:nvPr>
            <p:ph type="sldNum" sz="quarter" idx="12"/>
          </p:nvPr>
        </p:nvSpPr>
        <p:spPr/>
        <p:txBody>
          <a:bodyPr/>
          <a:lstStyle/>
          <a:p>
            <a:fld id="{719D7796-F675-488F-AC46-C88938C80352}" type="slidenum">
              <a:rPr lang="en-US" smtClean="0"/>
              <a:t>‹nº›</a:t>
            </a:fld>
            <a:endParaRPr lang="en-US"/>
          </a:p>
        </p:txBody>
      </p:sp>
    </p:spTree>
    <p:extLst>
      <p:ext uri="{BB962C8B-B14F-4D97-AF65-F5344CB8AC3E}">
        <p14:creationId xmlns:p14="http://schemas.microsoft.com/office/powerpoint/2010/main" val="7078691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4438DC-3CEE-4170-9B1C-BAC05CD8C3B5}"/>
              </a:ext>
            </a:extLst>
          </p:cNvPr>
          <p:cNvSpPr>
            <a:spLocks noGrp="1"/>
          </p:cNvSpPr>
          <p:nvPr>
            <p:ph type="title"/>
          </p:nvPr>
        </p:nvSpPr>
        <p:spPr>
          <a:xfrm>
            <a:off x="1088136" y="1090245"/>
            <a:ext cx="9922764" cy="1294228"/>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47C19D24-DCBE-47F9-8B85-8A118B02B3C9}"/>
              </a:ext>
            </a:extLst>
          </p:cNvPr>
          <p:cNvSpPr>
            <a:spLocks noGrp="1"/>
          </p:cNvSpPr>
          <p:nvPr>
            <p:ph type="body" idx="1"/>
          </p:nvPr>
        </p:nvSpPr>
        <p:spPr>
          <a:xfrm>
            <a:off x="1088136" y="2447778"/>
            <a:ext cx="9922764" cy="383872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34F5788-BDCE-49E2-80AE-31C739C6A0CE}"/>
              </a:ext>
            </a:extLst>
          </p:cNvPr>
          <p:cNvSpPr>
            <a:spLocks noGrp="1"/>
          </p:cNvSpPr>
          <p:nvPr>
            <p:ph type="dt" sz="half" idx="2"/>
          </p:nvPr>
        </p:nvSpPr>
        <p:spPr>
          <a:xfrm>
            <a:off x="7315200" y="6389688"/>
            <a:ext cx="3695302" cy="365125"/>
          </a:xfrm>
          <a:prstGeom prst="rect">
            <a:avLst/>
          </a:prstGeom>
        </p:spPr>
        <p:txBody>
          <a:bodyPr vert="horz" lIns="91440" tIns="45720" rIns="91440" bIns="45720" rtlCol="0" anchor="ctr"/>
          <a:lstStyle>
            <a:lvl1pPr algn="l">
              <a:defRPr sz="900">
                <a:solidFill>
                  <a:schemeClr val="tx1"/>
                </a:solidFill>
              </a:defRPr>
            </a:lvl1pPr>
          </a:lstStyle>
          <a:p>
            <a:fld id="{A1E45834-53BD-4C8F-B791-CD5378F4150E}" type="datetimeFigureOut">
              <a:rPr lang="en-US" smtClean="0"/>
              <a:t>2/3/2025</a:t>
            </a:fld>
            <a:endParaRPr lang="en-US"/>
          </a:p>
        </p:txBody>
      </p:sp>
      <p:sp>
        <p:nvSpPr>
          <p:cNvPr id="5" name="Footer Placeholder 4">
            <a:extLst>
              <a:ext uri="{FF2B5EF4-FFF2-40B4-BE49-F238E27FC236}">
                <a16:creationId xmlns:a16="http://schemas.microsoft.com/office/drawing/2014/main" id="{FD1D5844-8163-4D82-BEFC-BC2D8D511B7E}"/>
              </a:ext>
            </a:extLst>
          </p:cNvPr>
          <p:cNvSpPr>
            <a:spLocks noGrp="1"/>
          </p:cNvSpPr>
          <p:nvPr>
            <p:ph type="ftr" sz="quarter" idx="3"/>
          </p:nvPr>
        </p:nvSpPr>
        <p:spPr>
          <a:xfrm>
            <a:off x="1090940" y="6389688"/>
            <a:ext cx="4433560" cy="365125"/>
          </a:xfrm>
          <a:prstGeom prst="rect">
            <a:avLst/>
          </a:prstGeom>
        </p:spPr>
        <p:txBody>
          <a:bodyPr vert="horz" lIns="91440" tIns="45720" rIns="91440" bIns="45720" rtlCol="0" anchor="ctr"/>
          <a:lstStyle>
            <a:lvl1pPr algn="l">
              <a:defRPr sz="9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22698A50-C435-4220-82C6-C8D62A7C9EB0}"/>
              </a:ext>
            </a:extLst>
          </p:cNvPr>
          <p:cNvSpPr>
            <a:spLocks noGrp="1"/>
          </p:cNvSpPr>
          <p:nvPr>
            <p:ph type="sldNum" sz="quarter" idx="4"/>
          </p:nvPr>
        </p:nvSpPr>
        <p:spPr>
          <a:xfrm>
            <a:off x="10983190" y="6389688"/>
            <a:ext cx="940296" cy="365125"/>
          </a:xfrm>
          <a:prstGeom prst="rect">
            <a:avLst/>
          </a:prstGeom>
        </p:spPr>
        <p:txBody>
          <a:bodyPr vert="horz" lIns="91440" tIns="45720" rIns="91440" bIns="45720" rtlCol="0" anchor="ctr"/>
          <a:lstStyle>
            <a:lvl1pPr algn="r">
              <a:defRPr sz="900">
                <a:solidFill>
                  <a:schemeClr val="tx1"/>
                </a:solidFill>
              </a:defRPr>
            </a:lvl1pPr>
          </a:lstStyle>
          <a:p>
            <a:fld id="{719D7796-F675-488F-AC46-C88938C80352}" type="slidenum">
              <a:rPr lang="en-US" smtClean="0"/>
              <a:t>‹nº›</a:t>
            </a:fld>
            <a:endParaRPr lang="en-US"/>
          </a:p>
        </p:txBody>
      </p:sp>
      <p:cxnSp>
        <p:nvCxnSpPr>
          <p:cNvPr id="28" name="Straight Connector 27">
            <a:extLst>
              <a:ext uri="{FF2B5EF4-FFF2-40B4-BE49-F238E27FC236}">
                <a16:creationId xmlns:a16="http://schemas.microsoft.com/office/drawing/2014/main" id="{D8689CE0-64D2-447C-9C1F-872D111D8AC3}"/>
              </a:ext>
            </a:extLst>
          </p:cNvPr>
          <p:cNvCxnSpPr>
            <a:cxnSpLocks/>
          </p:cNvCxnSpPr>
          <p:nvPr/>
        </p:nvCxnSpPr>
        <p:spPr>
          <a:xfrm>
            <a:off x="0" y="1185205"/>
            <a:ext cx="804195" cy="0"/>
          </a:xfrm>
          <a:prstGeom prst="line">
            <a:avLst/>
          </a:prstGeom>
          <a:ln w="857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750215"/>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85000"/>
        </a:lnSpc>
        <a:spcBef>
          <a:spcPct val="0"/>
        </a:spcBef>
        <a:buNone/>
        <a:defRPr sz="4400" b="1" kern="1200" cap="none" baseline="0">
          <a:solidFill>
            <a:schemeClr val="tx1"/>
          </a:solidFill>
          <a:latin typeface="+mj-lt"/>
          <a:ea typeface="+mj-ea"/>
          <a:cs typeface="+mj-cs"/>
        </a:defRPr>
      </a:lvl1pPr>
    </p:titleStyle>
    <p:bodyStyle>
      <a:lvl1pPr marL="228600" indent="-228600" algn="l" defTabSz="914400" rtl="0" eaLnBrk="1" latinLnBrk="0" hangingPunct="1">
        <a:lnSpc>
          <a:spcPct val="130000"/>
        </a:lnSpc>
        <a:spcBef>
          <a:spcPts val="1000"/>
        </a:spcBef>
        <a:buFont typeface="Neue Haas Grotesk Text Pro" panose="020B0504020202020204" pitchFamily="34" charset="0"/>
        <a:buChar char="-"/>
        <a:defRPr sz="1800" kern="1200">
          <a:solidFill>
            <a:schemeClr val="tx1"/>
          </a:solidFill>
          <a:latin typeface="+mn-lt"/>
          <a:ea typeface="+mn-ea"/>
          <a:cs typeface="+mn-cs"/>
        </a:defRPr>
      </a:lvl1pPr>
      <a:lvl2pPr marL="502920" indent="-228600" algn="l" defTabSz="914400" rtl="0" eaLnBrk="1" latinLnBrk="0" hangingPunct="1">
        <a:lnSpc>
          <a:spcPct val="130000"/>
        </a:lnSpc>
        <a:spcBef>
          <a:spcPts val="500"/>
        </a:spcBef>
        <a:buFont typeface="Neue Haas Grotesk Text Pro" panose="020B05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30000"/>
        </a:lnSpc>
        <a:spcBef>
          <a:spcPts val="500"/>
        </a:spcBef>
        <a:buFont typeface="Neue Haas Grotesk Text Pro" panose="020B0504020202020204" pitchFamily="34" charset="0"/>
        <a:buChar char="-"/>
        <a:defRPr sz="1600" kern="1200">
          <a:solidFill>
            <a:schemeClr val="tx1"/>
          </a:solidFill>
          <a:latin typeface="+mn-lt"/>
          <a:ea typeface="+mn-ea"/>
          <a:cs typeface="+mn-cs"/>
        </a:defRPr>
      </a:lvl3pPr>
      <a:lvl4pPr marL="1005840" indent="-228600" algn="l" defTabSz="914400" rtl="0" eaLnBrk="1" latinLnBrk="0" hangingPunct="1">
        <a:lnSpc>
          <a:spcPct val="130000"/>
        </a:lnSpc>
        <a:spcBef>
          <a:spcPts val="500"/>
        </a:spcBef>
        <a:buFont typeface="Neue Haas Grotesk Text Pro" panose="020B0504020202020204" pitchFamily="34" charset="0"/>
        <a:buChar char="-"/>
        <a:defRPr sz="1400" kern="1200">
          <a:solidFill>
            <a:schemeClr val="tx1"/>
          </a:solidFill>
          <a:latin typeface="+mn-lt"/>
          <a:ea typeface="+mn-ea"/>
          <a:cs typeface="+mn-cs"/>
        </a:defRPr>
      </a:lvl4pPr>
      <a:lvl5pPr marL="1280160" indent="-228600" algn="l" defTabSz="914400" rtl="0" eaLnBrk="1" latinLnBrk="0" hangingPunct="1">
        <a:lnSpc>
          <a:spcPct val="130000"/>
        </a:lnSpc>
        <a:spcBef>
          <a:spcPts val="500"/>
        </a:spcBef>
        <a:buFont typeface="Neue Haas Grotesk Text Pro" panose="020B05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8.xml"/><Relationship Id="rId5" Type="http://schemas.openxmlformats.org/officeDocument/2006/relationships/image" Target="../media/image14.png"/><Relationship Id="rId4" Type="http://schemas.openxmlformats.org/officeDocument/2006/relationships/image" Target="../media/image13.jpe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37F4A8A-7B54-4D8D-933A-8921996A0F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8F4EFB97-D019-EDEB-5D4B-E0E94194669D}"/>
              </a:ext>
            </a:extLst>
          </p:cNvPr>
          <p:cNvSpPr>
            <a:spLocks noGrp="1"/>
          </p:cNvSpPr>
          <p:nvPr>
            <p:ph type="ctrTitle"/>
          </p:nvPr>
        </p:nvSpPr>
        <p:spPr>
          <a:xfrm>
            <a:off x="1068818" y="1076635"/>
            <a:ext cx="6859225" cy="3495365"/>
          </a:xfrm>
        </p:spPr>
        <p:txBody>
          <a:bodyPr anchor="t">
            <a:normAutofit/>
          </a:bodyPr>
          <a:lstStyle/>
          <a:p>
            <a:r>
              <a:rPr lang="pt-BR" sz="6200"/>
              <a:t>Inteligência artificial e políticas públicas</a:t>
            </a:r>
          </a:p>
        </p:txBody>
      </p:sp>
      <p:sp>
        <p:nvSpPr>
          <p:cNvPr id="3" name="Subtítulo 2">
            <a:extLst>
              <a:ext uri="{FF2B5EF4-FFF2-40B4-BE49-F238E27FC236}">
                <a16:creationId xmlns:a16="http://schemas.microsoft.com/office/drawing/2014/main" id="{65A387D9-F4D9-FA60-72BD-BB3D2798E3C5}"/>
              </a:ext>
            </a:extLst>
          </p:cNvPr>
          <p:cNvSpPr>
            <a:spLocks noGrp="1"/>
          </p:cNvSpPr>
          <p:nvPr>
            <p:ph type="subTitle" idx="1"/>
          </p:nvPr>
        </p:nvSpPr>
        <p:spPr>
          <a:xfrm>
            <a:off x="1097280" y="4572000"/>
            <a:ext cx="5732851" cy="1268361"/>
          </a:xfrm>
        </p:spPr>
        <p:txBody>
          <a:bodyPr anchor="b">
            <a:normAutofit/>
          </a:bodyPr>
          <a:lstStyle/>
          <a:p>
            <a:r>
              <a:rPr lang="pt-BR" dirty="0"/>
              <a:t>Fernando Filgueiras</a:t>
            </a:r>
          </a:p>
        </p:txBody>
      </p:sp>
      <p:cxnSp>
        <p:nvCxnSpPr>
          <p:cNvPr id="11" name="Straight Connector 10">
            <a:extLst>
              <a:ext uri="{FF2B5EF4-FFF2-40B4-BE49-F238E27FC236}">
                <a16:creationId xmlns:a16="http://schemas.microsoft.com/office/drawing/2014/main" id="{B0AA360F-DECB-4836-8FB6-22C4BC3FB02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07120"/>
            <a:ext cx="804195" cy="0"/>
          </a:xfrm>
          <a:prstGeom prst="line">
            <a:avLst/>
          </a:prstGeom>
          <a:ln w="123825">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descr="Imagem abstrata do cérebro feito de padrões">
            <a:extLst>
              <a:ext uri="{FF2B5EF4-FFF2-40B4-BE49-F238E27FC236}">
                <a16:creationId xmlns:a16="http://schemas.microsoft.com/office/drawing/2014/main" id="{55B24171-761D-BD98-D8E9-A45967688968}"/>
              </a:ext>
            </a:extLst>
          </p:cNvPr>
          <p:cNvPicPr>
            <a:picLocks noChangeAspect="1"/>
          </p:cNvPicPr>
          <p:nvPr/>
        </p:nvPicPr>
        <p:blipFill>
          <a:blip r:embed="rId2"/>
          <a:srcRect l="30040" r="28074" b="1"/>
          <a:stretch/>
        </p:blipFill>
        <p:spPr>
          <a:xfrm>
            <a:off x="8532727" y="1"/>
            <a:ext cx="3659274" cy="6857999"/>
          </a:xfrm>
          <a:prstGeom prst="rect">
            <a:avLst/>
          </a:prstGeom>
        </p:spPr>
      </p:pic>
    </p:spTree>
    <p:extLst>
      <p:ext uri="{BB962C8B-B14F-4D97-AF65-F5344CB8AC3E}">
        <p14:creationId xmlns:p14="http://schemas.microsoft.com/office/powerpoint/2010/main" val="2452559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223" name="Straight Connector 9222">
            <a:extLst>
              <a:ext uri="{FF2B5EF4-FFF2-40B4-BE49-F238E27FC236}">
                <a16:creationId xmlns:a16="http://schemas.microsoft.com/office/drawing/2014/main" id="{D8689CE0-64D2-447C-9C1F-872D111D8AC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185205"/>
            <a:ext cx="804195" cy="0"/>
          </a:xfrm>
          <a:prstGeom prst="line">
            <a:avLst/>
          </a:prstGeom>
          <a:ln w="85725">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9225" name="Rectangle 9224">
            <a:extLst>
              <a:ext uri="{FF2B5EF4-FFF2-40B4-BE49-F238E27FC236}">
                <a16:creationId xmlns:a16="http://schemas.microsoft.com/office/drawing/2014/main" id="{A3B168A7-66FE-4359-9866-CBB841A729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AF0A4540-81A5-3E26-1EAB-06DE78E1A447}"/>
              </a:ext>
            </a:extLst>
          </p:cNvPr>
          <p:cNvSpPr>
            <a:spLocks noGrp="1"/>
          </p:cNvSpPr>
          <p:nvPr>
            <p:ph type="title"/>
          </p:nvPr>
        </p:nvSpPr>
        <p:spPr>
          <a:xfrm>
            <a:off x="1091204" y="1091868"/>
            <a:ext cx="3785596" cy="2042160"/>
          </a:xfrm>
        </p:spPr>
        <p:txBody>
          <a:bodyPr vert="horz" lIns="91440" tIns="45720" rIns="91440" bIns="45720" rtlCol="0" anchor="t">
            <a:normAutofit/>
          </a:bodyPr>
          <a:lstStyle/>
          <a:p>
            <a:r>
              <a:rPr lang="en-US" sz="4000" b="1" kern="1200" cap="none" baseline="0">
                <a:solidFill>
                  <a:schemeClr val="tx1"/>
                </a:solidFill>
                <a:latin typeface="+mj-lt"/>
                <a:ea typeface="+mj-ea"/>
                <a:cs typeface="+mj-cs"/>
              </a:rPr>
              <a:t>Dilemas éticos</a:t>
            </a:r>
          </a:p>
        </p:txBody>
      </p:sp>
      <p:cxnSp>
        <p:nvCxnSpPr>
          <p:cNvPr id="9227" name="Straight Connector 9226">
            <a:extLst>
              <a:ext uri="{FF2B5EF4-FFF2-40B4-BE49-F238E27FC236}">
                <a16:creationId xmlns:a16="http://schemas.microsoft.com/office/drawing/2014/main" id="{F0748755-DDBC-46D0-91EC-1212A8EE2B4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186344"/>
            <a:ext cx="804195" cy="0"/>
          </a:xfrm>
          <a:prstGeom prst="line">
            <a:avLst/>
          </a:prstGeom>
          <a:ln w="8572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Espaço Reservado para Texto 3">
            <a:extLst>
              <a:ext uri="{FF2B5EF4-FFF2-40B4-BE49-F238E27FC236}">
                <a16:creationId xmlns:a16="http://schemas.microsoft.com/office/drawing/2014/main" id="{3F53D2D6-60CD-7DB2-C46B-EA147485431A}"/>
              </a:ext>
            </a:extLst>
          </p:cNvPr>
          <p:cNvSpPr>
            <a:spLocks noGrp="1"/>
          </p:cNvSpPr>
          <p:nvPr>
            <p:ph type="body" sz="half" idx="2"/>
          </p:nvPr>
        </p:nvSpPr>
        <p:spPr>
          <a:xfrm>
            <a:off x="314036" y="2370410"/>
            <a:ext cx="4775200" cy="4159697"/>
          </a:xfrm>
        </p:spPr>
        <p:txBody>
          <a:bodyPr vert="horz" lIns="91440" tIns="45720" rIns="91440" bIns="45720" rtlCol="0">
            <a:normAutofit/>
          </a:bodyPr>
          <a:lstStyle/>
          <a:p>
            <a:pPr indent="-228600">
              <a:lnSpc>
                <a:spcPct val="120000"/>
              </a:lnSpc>
              <a:buFont typeface="Neue Haas Grotesk Text Pro" panose="020B0504020202020204" pitchFamily="34" charset="0"/>
              <a:buChar char="-"/>
            </a:pPr>
            <a:r>
              <a:rPr lang="en-US" sz="1100" b="1" i="0" dirty="0">
                <a:effectLst/>
              </a:rPr>
              <a:t>O </a:t>
            </a:r>
            <a:r>
              <a:rPr lang="en-US" sz="1100" b="1" i="0" dirty="0" err="1">
                <a:effectLst/>
              </a:rPr>
              <a:t>primeiro</a:t>
            </a:r>
            <a:r>
              <a:rPr lang="en-US" sz="1100" b="1" i="0" dirty="0">
                <a:effectLst/>
              </a:rPr>
              <a:t> </a:t>
            </a:r>
            <a:r>
              <a:rPr lang="en-US" sz="1100" b="1" i="0" dirty="0" err="1">
                <a:effectLst/>
              </a:rPr>
              <a:t>dilema</a:t>
            </a:r>
            <a:r>
              <a:rPr lang="en-US" sz="1100" b="1" i="0" dirty="0">
                <a:effectLst/>
              </a:rPr>
              <a:t> é </a:t>
            </a:r>
            <a:r>
              <a:rPr lang="en-US" sz="1100" b="1" i="0" dirty="0" err="1">
                <a:effectLst/>
              </a:rPr>
              <a:t>epistemológico</a:t>
            </a:r>
            <a:r>
              <a:rPr lang="en-US" sz="1100" b="1" i="0" dirty="0">
                <a:effectLst/>
              </a:rPr>
              <a:t>. </a:t>
            </a:r>
            <a:r>
              <a:rPr lang="en-US" sz="1100" b="0" i="0" dirty="0">
                <a:effectLst/>
              </a:rPr>
              <a:t>A </a:t>
            </a:r>
            <a:r>
              <a:rPr lang="en-US" sz="1100" b="0" i="0" dirty="0" err="1">
                <a:effectLst/>
              </a:rPr>
              <a:t>inteligência</a:t>
            </a:r>
            <a:r>
              <a:rPr lang="en-US" sz="1100" b="0" i="0" dirty="0">
                <a:effectLst/>
              </a:rPr>
              <a:t> artificial </a:t>
            </a:r>
            <a:r>
              <a:rPr lang="en-US" sz="1100" b="0" i="0" dirty="0" err="1">
                <a:effectLst/>
              </a:rPr>
              <a:t>introduz</a:t>
            </a:r>
            <a:r>
              <a:rPr lang="en-US" sz="1100" b="0" i="0" dirty="0">
                <a:effectLst/>
              </a:rPr>
              <a:t> um </a:t>
            </a:r>
            <a:r>
              <a:rPr lang="en-US" sz="1100" b="0" i="0" dirty="0" err="1">
                <a:effectLst/>
              </a:rPr>
              <a:t>dilema</a:t>
            </a:r>
            <a:r>
              <a:rPr lang="en-US" sz="1100" b="0" i="0" dirty="0">
                <a:effectLst/>
              </a:rPr>
              <a:t> </a:t>
            </a:r>
            <a:r>
              <a:rPr lang="en-US" sz="1100" b="0" i="0" dirty="0" err="1">
                <a:effectLst/>
              </a:rPr>
              <a:t>relacionado</a:t>
            </a:r>
            <a:r>
              <a:rPr lang="en-US" sz="1100" b="0" i="0" dirty="0">
                <a:effectLst/>
              </a:rPr>
              <a:t> </a:t>
            </a:r>
            <a:r>
              <a:rPr lang="en-US" sz="1100" b="0" i="0" dirty="0" err="1">
                <a:effectLst/>
              </a:rPr>
              <a:t>ao</a:t>
            </a:r>
            <a:r>
              <a:rPr lang="en-US" sz="1100" b="0" i="0" dirty="0">
                <a:effectLst/>
              </a:rPr>
              <a:t> </a:t>
            </a:r>
            <a:r>
              <a:rPr lang="en-US" sz="1100" b="0" i="0" dirty="0" err="1">
                <a:effectLst/>
              </a:rPr>
              <a:t>seu</a:t>
            </a:r>
            <a:r>
              <a:rPr lang="en-US" sz="1100" b="0" i="0" dirty="0">
                <a:effectLst/>
              </a:rPr>
              <a:t> </a:t>
            </a:r>
            <a:r>
              <a:rPr lang="en-US" sz="1100" b="0" i="0" dirty="0" err="1">
                <a:effectLst/>
              </a:rPr>
              <a:t>poder</a:t>
            </a:r>
            <a:r>
              <a:rPr lang="en-US" sz="1100" b="0" i="0" dirty="0">
                <a:effectLst/>
              </a:rPr>
              <a:t> </a:t>
            </a:r>
            <a:r>
              <a:rPr lang="en-US" sz="1100" b="0" i="0" dirty="0" err="1">
                <a:effectLst/>
              </a:rPr>
              <a:t>preditivo</a:t>
            </a:r>
            <a:r>
              <a:rPr lang="en-US" sz="1100" b="0" i="0" dirty="0">
                <a:effectLst/>
              </a:rPr>
              <a:t> e </a:t>
            </a:r>
            <a:r>
              <a:rPr lang="en-US" sz="1100" b="0" i="0" dirty="0" err="1">
                <a:effectLst/>
              </a:rPr>
              <a:t>como</a:t>
            </a:r>
            <a:r>
              <a:rPr lang="en-US" sz="1100" b="0" i="0" dirty="0">
                <a:effectLst/>
              </a:rPr>
              <a:t> </a:t>
            </a:r>
            <a:r>
              <a:rPr lang="en-US" sz="1100" b="0" i="0" dirty="0" err="1">
                <a:effectLst/>
              </a:rPr>
              <a:t>ele</a:t>
            </a:r>
            <a:r>
              <a:rPr lang="en-US" sz="1100" b="0" i="0" dirty="0">
                <a:effectLst/>
              </a:rPr>
              <a:t> </a:t>
            </a:r>
            <a:r>
              <a:rPr lang="en-US" sz="1100" b="0" i="0" dirty="0" err="1">
                <a:effectLst/>
              </a:rPr>
              <a:t>ressoa</a:t>
            </a:r>
            <a:r>
              <a:rPr lang="en-US" sz="1100" b="0" i="0" dirty="0">
                <a:effectLst/>
              </a:rPr>
              <a:t> com a </a:t>
            </a:r>
            <a:r>
              <a:rPr lang="en-US" sz="1100" b="0" i="0" dirty="0" err="1">
                <a:effectLst/>
              </a:rPr>
              <a:t>ação</a:t>
            </a:r>
            <a:r>
              <a:rPr lang="en-US" sz="1100" b="0" i="0" dirty="0">
                <a:effectLst/>
              </a:rPr>
              <a:t> </a:t>
            </a:r>
            <a:r>
              <a:rPr lang="en-US" sz="1100" b="0" i="0" dirty="0" err="1">
                <a:effectLst/>
              </a:rPr>
              <a:t>humana</a:t>
            </a:r>
            <a:r>
              <a:rPr lang="en-US" sz="1100" b="0" i="0" dirty="0">
                <a:effectLst/>
              </a:rPr>
              <a:t>. A </a:t>
            </a:r>
            <a:r>
              <a:rPr lang="en-US" sz="1100" b="0" i="0" dirty="0" err="1">
                <a:effectLst/>
              </a:rPr>
              <a:t>implantação</a:t>
            </a:r>
            <a:r>
              <a:rPr lang="en-US" sz="1100" b="0" i="0" dirty="0">
                <a:effectLst/>
              </a:rPr>
              <a:t> da IA ​​no </a:t>
            </a:r>
            <a:r>
              <a:rPr lang="en-US" sz="1100" b="0" i="0" dirty="0" err="1">
                <a:effectLst/>
              </a:rPr>
              <a:t>ciclo</a:t>
            </a:r>
            <a:r>
              <a:rPr lang="en-US" sz="1100" b="0" i="0" dirty="0">
                <a:effectLst/>
              </a:rPr>
              <a:t> de </a:t>
            </a:r>
            <a:r>
              <a:rPr lang="en-US" sz="1100" b="0" i="0" dirty="0" err="1">
                <a:effectLst/>
              </a:rPr>
              <a:t>políticas</a:t>
            </a:r>
            <a:r>
              <a:rPr lang="en-US" sz="1100" b="0" i="0" dirty="0">
                <a:effectLst/>
              </a:rPr>
              <a:t> </a:t>
            </a:r>
            <a:r>
              <a:rPr lang="en-US" sz="1100" b="0" i="0" dirty="0" err="1">
                <a:effectLst/>
              </a:rPr>
              <a:t>tem</a:t>
            </a:r>
            <a:r>
              <a:rPr lang="en-US" sz="1100" b="0" i="0" dirty="0">
                <a:effectLst/>
              </a:rPr>
              <a:t> o </a:t>
            </a:r>
            <a:r>
              <a:rPr lang="en-US" sz="1100" b="0" i="0" dirty="0" err="1">
                <a:effectLst/>
              </a:rPr>
              <a:t>objetivo</a:t>
            </a:r>
            <a:r>
              <a:rPr lang="en-US" sz="1100" b="0" i="0" dirty="0">
                <a:effectLst/>
              </a:rPr>
              <a:t> de </a:t>
            </a:r>
            <a:r>
              <a:rPr lang="en-US" sz="1100" b="0" i="0" dirty="0" err="1">
                <a:effectLst/>
              </a:rPr>
              <a:t>prever</a:t>
            </a:r>
            <a:r>
              <a:rPr lang="en-US" sz="1100" b="0" i="0" dirty="0">
                <a:effectLst/>
              </a:rPr>
              <a:t> e </a:t>
            </a:r>
            <a:r>
              <a:rPr lang="en-US" sz="1100" b="0" i="0" dirty="0" err="1">
                <a:effectLst/>
              </a:rPr>
              <a:t>simular</a:t>
            </a:r>
            <a:r>
              <a:rPr lang="en-US" sz="1100" b="0" i="0" dirty="0">
                <a:effectLst/>
              </a:rPr>
              <a:t> </a:t>
            </a:r>
            <a:r>
              <a:rPr lang="en-US" sz="1100" b="0" i="0" dirty="0" err="1">
                <a:effectLst/>
              </a:rPr>
              <a:t>todas</a:t>
            </a:r>
            <a:r>
              <a:rPr lang="en-US" sz="1100" b="0" i="0" dirty="0">
                <a:effectLst/>
              </a:rPr>
              <a:t> as </a:t>
            </a:r>
            <a:r>
              <a:rPr lang="en-US" sz="1100" b="0" i="0" dirty="0" err="1">
                <a:effectLst/>
              </a:rPr>
              <a:t>tomadas</a:t>
            </a:r>
            <a:r>
              <a:rPr lang="en-US" sz="1100" b="0" i="0" dirty="0">
                <a:effectLst/>
              </a:rPr>
              <a:t> de </a:t>
            </a:r>
            <a:r>
              <a:rPr lang="en-US" sz="1100" b="0" i="0" dirty="0" err="1">
                <a:effectLst/>
              </a:rPr>
              <a:t>decisão</a:t>
            </a:r>
            <a:r>
              <a:rPr lang="en-US" sz="1100" b="0" i="0" dirty="0">
                <a:effectLst/>
              </a:rPr>
              <a:t> e </a:t>
            </a:r>
            <a:r>
              <a:rPr lang="en-US" sz="1100" b="0" i="0" dirty="0" err="1">
                <a:effectLst/>
              </a:rPr>
              <a:t>tarefas</a:t>
            </a:r>
            <a:r>
              <a:rPr lang="en-US" sz="1100" b="0" i="0" dirty="0">
                <a:effectLst/>
              </a:rPr>
              <a:t>. </a:t>
            </a:r>
            <a:r>
              <a:rPr lang="en-US" sz="1100" b="0" i="0" dirty="0" err="1">
                <a:effectLst/>
              </a:rPr>
              <a:t>Usamos</a:t>
            </a:r>
            <a:r>
              <a:rPr lang="en-US" sz="1100" b="0" i="0" dirty="0">
                <a:effectLst/>
              </a:rPr>
              <a:t> a </a:t>
            </a:r>
            <a:r>
              <a:rPr lang="en-US" sz="1100" b="0" i="0" dirty="0" err="1">
                <a:effectLst/>
              </a:rPr>
              <a:t>inteligência</a:t>
            </a:r>
            <a:r>
              <a:rPr lang="en-US" sz="1100" b="0" i="0" dirty="0">
                <a:effectLst/>
              </a:rPr>
              <a:t> artificial para </a:t>
            </a:r>
            <a:r>
              <a:rPr lang="en-US" sz="1100" b="0" i="0" dirty="0" err="1">
                <a:effectLst/>
              </a:rPr>
              <a:t>aumentar</a:t>
            </a:r>
            <a:r>
              <a:rPr lang="en-US" sz="1100" b="0" i="0" dirty="0">
                <a:effectLst/>
              </a:rPr>
              <a:t> </a:t>
            </a:r>
            <a:r>
              <a:rPr lang="en-US" sz="1100" b="0" i="0" dirty="0" err="1">
                <a:effectLst/>
              </a:rPr>
              <a:t>nosso</a:t>
            </a:r>
            <a:r>
              <a:rPr lang="en-US" sz="1100" b="0" i="0" dirty="0">
                <a:effectLst/>
              </a:rPr>
              <a:t> </a:t>
            </a:r>
            <a:r>
              <a:rPr lang="en-US" sz="1100" b="0" i="0" dirty="0" err="1">
                <a:effectLst/>
              </a:rPr>
              <a:t>controle</a:t>
            </a:r>
            <a:r>
              <a:rPr lang="en-US" sz="1100" b="0" i="0" dirty="0">
                <a:effectLst/>
              </a:rPr>
              <a:t> </a:t>
            </a:r>
            <a:r>
              <a:rPr lang="en-US" sz="1100" b="0" i="0" dirty="0" err="1">
                <a:effectLst/>
              </a:rPr>
              <a:t>sobre</a:t>
            </a:r>
            <a:r>
              <a:rPr lang="en-US" sz="1100" b="0" i="0" dirty="0">
                <a:effectLst/>
              </a:rPr>
              <a:t> o </a:t>
            </a:r>
            <a:r>
              <a:rPr lang="en-US" sz="1100" b="0" i="0" dirty="0" err="1">
                <a:effectLst/>
              </a:rPr>
              <a:t>futuro</a:t>
            </a:r>
            <a:r>
              <a:rPr lang="en-US" sz="1100" b="0" i="0" dirty="0">
                <a:effectLst/>
              </a:rPr>
              <a:t> e a </a:t>
            </a:r>
            <a:r>
              <a:rPr lang="en-US" sz="1100" b="0" i="0" dirty="0" err="1">
                <a:effectLst/>
              </a:rPr>
              <a:t>incerteza</a:t>
            </a:r>
            <a:r>
              <a:rPr lang="en-US" sz="1100" b="0" i="0" dirty="0">
                <a:effectLst/>
              </a:rPr>
              <a:t>, </a:t>
            </a:r>
            <a:r>
              <a:rPr lang="en-US" sz="1100" b="0" i="0" dirty="0" err="1">
                <a:effectLst/>
              </a:rPr>
              <a:t>enquanto</a:t>
            </a:r>
            <a:r>
              <a:rPr lang="en-US" sz="1100" b="0" i="0" dirty="0">
                <a:effectLst/>
              </a:rPr>
              <a:t> a </a:t>
            </a:r>
            <a:r>
              <a:rPr lang="en-US" sz="1100" b="0" i="0" dirty="0" err="1">
                <a:effectLst/>
              </a:rPr>
              <a:t>performatividade</a:t>
            </a:r>
            <a:r>
              <a:rPr lang="en-US" sz="1100" b="0" i="0" dirty="0">
                <a:effectLst/>
              </a:rPr>
              <a:t> da IA, o </a:t>
            </a:r>
            <a:r>
              <a:rPr lang="en-US" sz="1100" b="0" i="0" dirty="0" err="1">
                <a:effectLst/>
              </a:rPr>
              <a:t>poder</a:t>
            </a:r>
            <a:r>
              <a:rPr lang="en-US" sz="1100" b="0" i="0" dirty="0">
                <a:effectLst/>
              </a:rPr>
              <a:t> que </a:t>
            </a:r>
            <a:r>
              <a:rPr lang="en-US" sz="1100" b="0" i="0" dirty="0" err="1">
                <a:effectLst/>
              </a:rPr>
              <a:t>ela</a:t>
            </a:r>
            <a:r>
              <a:rPr lang="en-US" sz="1100" b="0" i="0" dirty="0">
                <a:effectLst/>
              </a:rPr>
              <a:t> </a:t>
            </a:r>
            <a:r>
              <a:rPr lang="en-US" sz="1100" b="0" i="0" dirty="0" err="1">
                <a:effectLst/>
              </a:rPr>
              <a:t>tem</a:t>
            </a:r>
            <a:r>
              <a:rPr lang="en-US" sz="1100" b="0" i="0" dirty="0">
                <a:effectLst/>
              </a:rPr>
              <a:t> de </a:t>
            </a:r>
            <a:r>
              <a:rPr lang="en-US" sz="1100" b="0" i="0" dirty="0" err="1">
                <a:effectLst/>
              </a:rPr>
              <a:t>nos</a:t>
            </a:r>
            <a:r>
              <a:rPr lang="en-US" sz="1100" b="0" i="0" dirty="0">
                <a:effectLst/>
              </a:rPr>
              <a:t> </a:t>
            </a:r>
            <a:r>
              <a:rPr lang="en-US" sz="1100" b="0" i="0" dirty="0" err="1">
                <a:effectLst/>
              </a:rPr>
              <a:t>fazer</a:t>
            </a:r>
            <a:r>
              <a:rPr lang="en-US" sz="1100" b="0" i="0" dirty="0">
                <a:effectLst/>
              </a:rPr>
              <a:t> </a:t>
            </a:r>
            <a:r>
              <a:rPr lang="en-US" sz="1100" b="0" i="0" dirty="0" err="1">
                <a:effectLst/>
              </a:rPr>
              <a:t>agir</a:t>
            </a:r>
            <a:r>
              <a:rPr lang="en-US" sz="1100" b="0" i="0" dirty="0">
                <a:effectLst/>
              </a:rPr>
              <a:t> da </a:t>
            </a:r>
            <a:r>
              <a:rPr lang="en-US" sz="1100" b="0" i="0" dirty="0" err="1">
                <a:effectLst/>
              </a:rPr>
              <a:t>maneira</a:t>
            </a:r>
            <a:r>
              <a:rPr lang="en-US" sz="1100" b="0" i="0" dirty="0">
                <a:effectLst/>
              </a:rPr>
              <a:t> que </a:t>
            </a:r>
            <a:r>
              <a:rPr lang="en-US" sz="1100" b="0" i="0" dirty="0" err="1">
                <a:effectLst/>
              </a:rPr>
              <a:t>ela</a:t>
            </a:r>
            <a:r>
              <a:rPr lang="en-US" sz="1100" b="0" i="0" dirty="0">
                <a:effectLst/>
              </a:rPr>
              <a:t> </a:t>
            </a:r>
            <a:r>
              <a:rPr lang="en-US" sz="1100" b="0" i="0" dirty="0" err="1">
                <a:effectLst/>
              </a:rPr>
              <a:t>prevê</a:t>
            </a:r>
            <a:r>
              <a:rPr lang="en-US" sz="1100" b="0" i="0" dirty="0">
                <a:effectLst/>
              </a:rPr>
              <a:t>, </a:t>
            </a:r>
            <a:r>
              <a:rPr lang="en-US" sz="1100" b="0" i="0" dirty="0" err="1">
                <a:effectLst/>
              </a:rPr>
              <a:t>reduz</a:t>
            </a:r>
            <a:r>
              <a:rPr lang="en-US" sz="1100" b="0" i="0" dirty="0">
                <a:effectLst/>
              </a:rPr>
              <a:t> </a:t>
            </a:r>
            <a:r>
              <a:rPr lang="en-US" sz="1100" b="0" i="0" dirty="0" err="1">
                <a:effectLst/>
              </a:rPr>
              <a:t>nossa</a:t>
            </a:r>
            <a:r>
              <a:rPr lang="en-US" sz="1100" b="0" i="0" dirty="0">
                <a:effectLst/>
              </a:rPr>
              <a:t> </a:t>
            </a:r>
            <a:r>
              <a:rPr lang="en-US" sz="1100" b="0" i="0" dirty="0" err="1">
                <a:effectLst/>
              </a:rPr>
              <a:t>agência</a:t>
            </a:r>
            <a:r>
              <a:rPr lang="en-US" sz="1100" b="0" i="0" dirty="0">
                <a:effectLst/>
              </a:rPr>
              <a:t> </a:t>
            </a:r>
            <a:r>
              <a:rPr lang="en-US" sz="1100" b="0" i="0" dirty="0" err="1">
                <a:effectLst/>
              </a:rPr>
              <a:t>sobre</a:t>
            </a:r>
            <a:r>
              <a:rPr lang="en-US" sz="1100" b="0" i="0" dirty="0">
                <a:effectLst/>
              </a:rPr>
              <a:t> o </a:t>
            </a:r>
            <a:r>
              <a:rPr lang="en-US" sz="1100" b="0" i="0" dirty="0" err="1">
                <a:effectLst/>
              </a:rPr>
              <a:t>futuro</a:t>
            </a:r>
            <a:r>
              <a:rPr lang="en-US" sz="1100" b="0" i="0" dirty="0">
                <a:effectLst/>
              </a:rPr>
              <a:t>.</a:t>
            </a:r>
          </a:p>
          <a:p>
            <a:pPr indent="-228600">
              <a:lnSpc>
                <a:spcPct val="120000"/>
              </a:lnSpc>
              <a:buFont typeface="Neue Haas Grotesk Text Pro" panose="020B0504020202020204" pitchFamily="34" charset="0"/>
              <a:buChar char="-"/>
            </a:pPr>
            <a:r>
              <a:rPr lang="en-US" sz="1100" b="1" i="0" dirty="0">
                <a:effectLst/>
              </a:rPr>
              <a:t>O </a:t>
            </a:r>
            <a:r>
              <a:rPr lang="en-US" sz="1100" b="1" i="0" dirty="0" err="1">
                <a:effectLst/>
              </a:rPr>
              <a:t>segundo</a:t>
            </a:r>
            <a:r>
              <a:rPr lang="en-US" sz="1100" b="1" i="0" dirty="0">
                <a:effectLst/>
              </a:rPr>
              <a:t> </a:t>
            </a:r>
            <a:r>
              <a:rPr lang="en-US" sz="1100" b="1" i="0" dirty="0" err="1">
                <a:effectLst/>
              </a:rPr>
              <a:t>dilema</a:t>
            </a:r>
            <a:r>
              <a:rPr lang="en-US" sz="1100" b="1" i="0" dirty="0">
                <a:effectLst/>
              </a:rPr>
              <a:t> é o </a:t>
            </a:r>
            <a:r>
              <a:rPr lang="en-US" sz="1100" b="1" i="0" dirty="0" err="1">
                <a:effectLst/>
              </a:rPr>
              <a:t>controle</a:t>
            </a:r>
            <a:r>
              <a:rPr lang="en-US" sz="1100" b="1" i="0" dirty="0">
                <a:effectLst/>
              </a:rPr>
              <a:t> da </a:t>
            </a:r>
            <a:r>
              <a:rPr lang="en-US" sz="1100" b="1" i="0" dirty="0" err="1">
                <a:effectLst/>
              </a:rPr>
              <a:t>tecnologia</a:t>
            </a:r>
            <a:r>
              <a:rPr lang="en-US" sz="1100" b="0" i="0" dirty="0">
                <a:effectLst/>
              </a:rPr>
              <a:t>. </a:t>
            </a:r>
            <a:r>
              <a:rPr lang="en-US" sz="1100" b="0" i="0" dirty="0" err="1">
                <a:effectLst/>
              </a:rPr>
              <a:t>Não</a:t>
            </a:r>
            <a:r>
              <a:rPr lang="en-US" sz="1100" b="0" i="0" dirty="0">
                <a:effectLst/>
              </a:rPr>
              <a:t> </a:t>
            </a:r>
            <a:r>
              <a:rPr lang="en-US" sz="1100" b="0" i="0" dirty="0" err="1">
                <a:effectLst/>
              </a:rPr>
              <a:t>conhecer</a:t>
            </a:r>
            <a:r>
              <a:rPr lang="en-US" sz="1100" b="0" i="0" dirty="0">
                <a:effectLst/>
              </a:rPr>
              <a:t> </a:t>
            </a:r>
            <a:r>
              <a:rPr lang="en-US" sz="1100" b="0" i="0" dirty="0" err="1">
                <a:effectLst/>
              </a:rPr>
              <a:t>os</a:t>
            </a:r>
            <a:r>
              <a:rPr lang="en-US" sz="1100" b="0" i="0" dirty="0">
                <a:effectLst/>
              </a:rPr>
              <a:t> </a:t>
            </a:r>
            <a:r>
              <a:rPr lang="en-US" sz="1100" b="0" i="0" dirty="0" err="1">
                <a:effectLst/>
              </a:rPr>
              <a:t>problemas</a:t>
            </a:r>
            <a:r>
              <a:rPr lang="en-US" sz="1100" b="0" i="0" dirty="0">
                <a:effectLst/>
              </a:rPr>
              <a:t> e </a:t>
            </a:r>
            <a:r>
              <a:rPr lang="en-US" sz="1100" b="0" i="0" dirty="0" err="1">
                <a:effectLst/>
              </a:rPr>
              <a:t>incertezas</a:t>
            </a:r>
            <a:r>
              <a:rPr lang="en-US" sz="1100" b="0" i="0" dirty="0">
                <a:effectLst/>
              </a:rPr>
              <a:t> </a:t>
            </a:r>
            <a:r>
              <a:rPr lang="en-US" sz="1100" b="0" i="0" dirty="0" err="1">
                <a:effectLst/>
              </a:rPr>
              <a:t>relacionados</a:t>
            </a:r>
            <a:r>
              <a:rPr lang="en-US" sz="1100" b="0" i="0" dirty="0">
                <a:effectLst/>
              </a:rPr>
              <a:t> à IA </a:t>
            </a:r>
            <a:r>
              <a:rPr lang="en-US" sz="1100" b="0" i="0" dirty="0" err="1">
                <a:effectLst/>
              </a:rPr>
              <a:t>torna</a:t>
            </a:r>
            <a:r>
              <a:rPr lang="en-US" sz="1100" b="0" i="0" dirty="0">
                <a:effectLst/>
              </a:rPr>
              <a:t> </a:t>
            </a:r>
            <a:r>
              <a:rPr lang="en-US" sz="1100" b="0" i="0" dirty="0" err="1">
                <a:effectLst/>
              </a:rPr>
              <a:t>os</a:t>
            </a:r>
            <a:r>
              <a:rPr lang="en-US" sz="1100" b="0" i="0" dirty="0">
                <a:effectLst/>
              </a:rPr>
              <a:t> </a:t>
            </a:r>
            <a:r>
              <a:rPr lang="en-US" sz="1100" b="0" i="0" dirty="0" err="1">
                <a:effectLst/>
              </a:rPr>
              <a:t>caminhos</a:t>
            </a:r>
            <a:r>
              <a:rPr lang="en-US" sz="1100" b="0" i="0" dirty="0">
                <a:effectLst/>
              </a:rPr>
              <a:t> </a:t>
            </a:r>
            <a:r>
              <a:rPr lang="en-US" sz="1100" b="0" i="0" dirty="0" err="1">
                <a:effectLst/>
              </a:rPr>
              <a:t>ambíguos</a:t>
            </a:r>
            <a:r>
              <a:rPr lang="en-US" sz="1100" b="0" i="0" dirty="0">
                <a:effectLst/>
              </a:rPr>
              <a:t>, </a:t>
            </a:r>
            <a:r>
              <a:rPr lang="en-US" sz="1100" b="0" i="0" dirty="0" err="1">
                <a:effectLst/>
              </a:rPr>
              <a:t>nos</a:t>
            </a:r>
            <a:r>
              <a:rPr lang="en-US" sz="1100" b="0" i="0" dirty="0">
                <a:effectLst/>
              </a:rPr>
              <a:t> quais </a:t>
            </a:r>
            <a:r>
              <a:rPr lang="en-US" sz="1100" b="0" i="0" dirty="0" err="1">
                <a:effectLst/>
              </a:rPr>
              <a:t>esperamos</a:t>
            </a:r>
            <a:r>
              <a:rPr lang="en-US" sz="1100" b="0" i="0" dirty="0">
                <a:effectLst/>
              </a:rPr>
              <a:t> </a:t>
            </a:r>
            <a:r>
              <a:rPr lang="en-US" sz="1100" b="0" i="0" dirty="0" err="1">
                <a:effectLst/>
              </a:rPr>
              <a:t>maior</a:t>
            </a:r>
            <a:r>
              <a:rPr lang="en-US" sz="1100" b="0" i="0" dirty="0">
                <a:effectLst/>
              </a:rPr>
              <a:t> </a:t>
            </a:r>
            <a:r>
              <a:rPr lang="en-US" sz="1100" b="0" i="0" dirty="0" err="1">
                <a:effectLst/>
              </a:rPr>
              <a:t>conhecimento</a:t>
            </a:r>
            <a:r>
              <a:rPr lang="en-US" sz="1100" b="0" i="0" dirty="0">
                <a:effectLst/>
              </a:rPr>
              <a:t> com a </a:t>
            </a:r>
            <a:r>
              <a:rPr lang="en-US" sz="1100" b="0" i="0" dirty="0" err="1">
                <a:effectLst/>
              </a:rPr>
              <a:t>implantação</a:t>
            </a:r>
            <a:r>
              <a:rPr lang="en-US" sz="1100" b="0" i="0" dirty="0">
                <a:effectLst/>
              </a:rPr>
              <a:t> da IA ​​</a:t>
            </a:r>
            <a:r>
              <a:rPr lang="en-US" sz="1100" b="0" i="0" dirty="0" err="1">
                <a:effectLst/>
              </a:rPr>
              <a:t>em</a:t>
            </a:r>
            <a:r>
              <a:rPr lang="en-US" sz="1100" b="0" i="0" dirty="0">
                <a:effectLst/>
              </a:rPr>
              <a:t> </a:t>
            </a:r>
            <a:r>
              <a:rPr lang="en-US" sz="1100" b="0" i="0" dirty="0" err="1">
                <a:effectLst/>
              </a:rPr>
              <a:t>políticas</a:t>
            </a:r>
            <a:r>
              <a:rPr lang="en-US" sz="1100" b="0" i="0" dirty="0">
                <a:effectLst/>
              </a:rPr>
              <a:t> </a:t>
            </a:r>
            <a:r>
              <a:rPr lang="en-US" sz="1100" b="0" i="0" dirty="0" err="1">
                <a:effectLst/>
              </a:rPr>
              <a:t>públicas</a:t>
            </a:r>
            <a:r>
              <a:rPr lang="en-US" sz="1100" b="0" i="0" dirty="0">
                <a:effectLst/>
              </a:rPr>
              <a:t>, </a:t>
            </a:r>
            <a:r>
              <a:rPr lang="en-US" sz="1100" b="0" i="0" dirty="0" err="1">
                <a:effectLst/>
              </a:rPr>
              <a:t>ao</a:t>
            </a:r>
            <a:r>
              <a:rPr lang="en-US" sz="1100" b="0" i="0" dirty="0">
                <a:effectLst/>
              </a:rPr>
              <a:t> </a:t>
            </a:r>
            <a:r>
              <a:rPr lang="en-US" sz="1100" b="0" i="0" dirty="0" err="1">
                <a:effectLst/>
              </a:rPr>
              <a:t>mesmo</a:t>
            </a:r>
            <a:r>
              <a:rPr lang="en-US" sz="1100" b="0" i="0" dirty="0">
                <a:effectLst/>
              </a:rPr>
              <a:t> tempo </a:t>
            </a:r>
            <a:r>
              <a:rPr lang="en-US" sz="1100" b="0" i="0" dirty="0" err="1">
                <a:effectLst/>
              </a:rPr>
              <a:t>em</a:t>
            </a:r>
            <a:r>
              <a:rPr lang="en-US" sz="1100" b="0" i="0" dirty="0">
                <a:effectLst/>
              </a:rPr>
              <a:t> que </a:t>
            </a:r>
            <a:r>
              <a:rPr lang="en-US" sz="1100" b="0" i="0" dirty="0" err="1">
                <a:effectLst/>
              </a:rPr>
              <a:t>não</a:t>
            </a:r>
            <a:r>
              <a:rPr lang="en-US" sz="1100" b="0" i="0" dirty="0">
                <a:effectLst/>
              </a:rPr>
              <a:t> </a:t>
            </a:r>
            <a:r>
              <a:rPr lang="en-US" sz="1100" b="0" i="0" dirty="0" err="1">
                <a:effectLst/>
              </a:rPr>
              <a:t>conhecemos</a:t>
            </a:r>
            <a:r>
              <a:rPr lang="en-US" sz="1100" b="0" i="0" dirty="0">
                <a:effectLst/>
              </a:rPr>
              <a:t> </a:t>
            </a:r>
            <a:r>
              <a:rPr lang="en-US" sz="1100" b="0" i="0" dirty="0" err="1">
                <a:effectLst/>
              </a:rPr>
              <a:t>sua</a:t>
            </a:r>
            <a:r>
              <a:rPr lang="en-US" sz="1100" b="0" i="0" dirty="0">
                <a:effectLst/>
              </a:rPr>
              <a:t> </a:t>
            </a:r>
            <a:r>
              <a:rPr lang="en-US" sz="1100" b="0" i="0" dirty="0" err="1">
                <a:effectLst/>
              </a:rPr>
              <a:t>dinâmica</a:t>
            </a:r>
            <a:r>
              <a:rPr lang="en-US" sz="1100" b="0" i="0" dirty="0">
                <a:effectLst/>
              </a:rPr>
              <a:t> de </a:t>
            </a:r>
            <a:r>
              <a:rPr lang="en-US" sz="1100" b="0" i="0" dirty="0" err="1">
                <a:effectLst/>
              </a:rPr>
              <a:t>produção</a:t>
            </a:r>
            <a:r>
              <a:rPr lang="en-US" sz="1100" b="0" i="0" dirty="0">
                <a:effectLst/>
              </a:rPr>
              <a:t> de </a:t>
            </a:r>
            <a:r>
              <a:rPr lang="en-US" sz="1100" b="0" i="0" dirty="0" err="1">
                <a:effectLst/>
              </a:rPr>
              <a:t>conhecimento</a:t>
            </a:r>
            <a:r>
              <a:rPr lang="en-US" sz="1100" b="0" i="0" dirty="0">
                <a:effectLst/>
              </a:rPr>
              <a:t>. </a:t>
            </a:r>
          </a:p>
          <a:p>
            <a:pPr indent="-228600">
              <a:lnSpc>
                <a:spcPct val="120000"/>
              </a:lnSpc>
              <a:buFont typeface="Neue Haas Grotesk Text Pro" panose="020B0504020202020204" pitchFamily="34" charset="0"/>
              <a:buChar char="-"/>
            </a:pPr>
            <a:r>
              <a:rPr lang="en-US" sz="1100" b="0" i="0" dirty="0" err="1">
                <a:effectLst/>
              </a:rPr>
              <a:t>Os</a:t>
            </a:r>
            <a:r>
              <a:rPr lang="en-US" sz="1100" b="0" i="0" dirty="0">
                <a:effectLst/>
              </a:rPr>
              <a:t> </a:t>
            </a:r>
            <a:r>
              <a:rPr lang="en-US" sz="1100" b="0" i="0" dirty="0" err="1">
                <a:effectLst/>
              </a:rPr>
              <a:t>dilemas</a:t>
            </a:r>
            <a:r>
              <a:rPr lang="en-US" sz="1100" b="0" i="0" dirty="0">
                <a:effectLst/>
              </a:rPr>
              <a:t> </a:t>
            </a:r>
            <a:r>
              <a:rPr lang="en-US" sz="1100" b="0" i="0" dirty="0" err="1">
                <a:effectLst/>
              </a:rPr>
              <a:t>sociais</a:t>
            </a:r>
            <a:r>
              <a:rPr lang="en-US" sz="1100" b="0" i="0" dirty="0">
                <a:effectLst/>
              </a:rPr>
              <a:t> </a:t>
            </a:r>
            <a:r>
              <a:rPr lang="en-US" sz="1100" b="0" i="0" dirty="0" err="1">
                <a:effectLst/>
              </a:rPr>
              <a:t>surgem</a:t>
            </a:r>
            <a:r>
              <a:rPr lang="en-US" sz="1100" b="0" i="0" dirty="0">
                <a:effectLst/>
              </a:rPr>
              <a:t> </a:t>
            </a:r>
            <a:r>
              <a:rPr lang="en-US" sz="1100" b="0" i="0" dirty="0" err="1">
                <a:effectLst/>
              </a:rPr>
              <a:t>na</a:t>
            </a:r>
            <a:r>
              <a:rPr lang="en-US" sz="1100" b="0" i="0" dirty="0">
                <a:effectLst/>
              </a:rPr>
              <a:t> </a:t>
            </a:r>
            <a:r>
              <a:rPr lang="en-US" sz="1100" b="0" i="0" dirty="0" err="1">
                <a:effectLst/>
              </a:rPr>
              <a:t>maneira</a:t>
            </a:r>
            <a:r>
              <a:rPr lang="en-US" sz="1100" b="0" i="0" dirty="0">
                <a:effectLst/>
              </a:rPr>
              <a:t> </a:t>
            </a:r>
            <a:r>
              <a:rPr lang="en-US" sz="1100" b="0" i="0" dirty="0" err="1">
                <a:effectLst/>
              </a:rPr>
              <a:t>como</a:t>
            </a:r>
            <a:r>
              <a:rPr lang="en-US" sz="1100" b="0" i="0" dirty="0">
                <a:effectLst/>
              </a:rPr>
              <a:t> o </a:t>
            </a:r>
            <a:r>
              <a:rPr lang="en-US" sz="1100" b="0" i="0" dirty="0" err="1">
                <a:effectLst/>
              </a:rPr>
              <a:t>enquadramento</a:t>
            </a:r>
            <a:r>
              <a:rPr lang="en-US" sz="1100" b="0" i="0" dirty="0">
                <a:effectLst/>
              </a:rPr>
              <a:t> da IA ​​</a:t>
            </a:r>
            <a:r>
              <a:rPr lang="en-US" sz="1100" b="0" i="0" dirty="0" err="1">
                <a:effectLst/>
              </a:rPr>
              <a:t>em</a:t>
            </a:r>
            <a:r>
              <a:rPr lang="en-US" sz="1100" b="0" i="0" dirty="0">
                <a:effectLst/>
              </a:rPr>
              <a:t> </a:t>
            </a:r>
            <a:r>
              <a:rPr lang="en-US" sz="1100" b="0" i="0" dirty="0" err="1">
                <a:effectLst/>
              </a:rPr>
              <a:t>políticas</a:t>
            </a:r>
            <a:r>
              <a:rPr lang="en-US" sz="1100" b="0" i="0" dirty="0">
                <a:effectLst/>
              </a:rPr>
              <a:t> </a:t>
            </a:r>
            <a:r>
              <a:rPr lang="en-US" sz="1100" b="0" i="0" dirty="0" err="1">
                <a:effectLst/>
              </a:rPr>
              <a:t>públicas</a:t>
            </a:r>
            <a:r>
              <a:rPr lang="en-US" sz="1100" b="0" i="0" dirty="0">
                <a:effectLst/>
              </a:rPr>
              <a:t> </a:t>
            </a:r>
            <a:r>
              <a:rPr lang="en-US" sz="1100" b="0" i="0" dirty="0" err="1">
                <a:effectLst/>
              </a:rPr>
              <a:t>implica</a:t>
            </a:r>
            <a:r>
              <a:rPr lang="en-US" sz="1100" b="0" i="0" dirty="0">
                <a:effectLst/>
              </a:rPr>
              <a:t> </a:t>
            </a:r>
            <a:r>
              <a:rPr lang="en-US" sz="1100" b="0" i="0" dirty="0" err="1">
                <a:effectLst/>
              </a:rPr>
              <a:t>intervenções</a:t>
            </a:r>
            <a:r>
              <a:rPr lang="en-US" sz="1100" b="0" i="0" dirty="0">
                <a:effectLst/>
              </a:rPr>
              <a:t> </a:t>
            </a:r>
            <a:r>
              <a:rPr lang="en-US" sz="1100" b="0" i="0" dirty="0" err="1">
                <a:effectLst/>
              </a:rPr>
              <a:t>na</a:t>
            </a:r>
            <a:r>
              <a:rPr lang="en-US" sz="1100" b="0" i="0" dirty="0">
                <a:effectLst/>
              </a:rPr>
              <a:t> </a:t>
            </a:r>
            <a:r>
              <a:rPr lang="en-US" sz="1100" b="0" i="0" dirty="0" err="1">
                <a:effectLst/>
              </a:rPr>
              <a:t>vida</a:t>
            </a:r>
            <a:r>
              <a:rPr lang="en-US" sz="1100" b="0" i="0" dirty="0">
                <a:effectLst/>
              </a:rPr>
              <a:t> </a:t>
            </a:r>
            <a:r>
              <a:rPr lang="en-US" sz="1100" b="0" i="0" dirty="0" err="1">
                <a:effectLst/>
              </a:rPr>
              <a:t>humana</a:t>
            </a:r>
            <a:r>
              <a:rPr lang="en-US" sz="1100" b="0" i="0" dirty="0">
                <a:effectLst/>
              </a:rPr>
              <a:t>, </a:t>
            </a:r>
            <a:r>
              <a:rPr lang="en-US" sz="1100" b="0" i="0" dirty="0" err="1">
                <a:effectLst/>
              </a:rPr>
              <a:t>sem</a:t>
            </a:r>
            <a:r>
              <a:rPr lang="en-US" sz="1100" b="0" i="0" dirty="0">
                <a:effectLst/>
              </a:rPr>
              <a:t> que </a:t>
            </a:r>
            <a:r>
              <a:rPr lang="en-US" sz="1100" b="0" i="0" dirty="0" err="1">
                <a:effectLst/>
              </a:rPr>
              <a:t>tenhamos</a:t>
            </a:r>
            <a:r>
              <a:rPr lang="en-US" sz="1100" b="0" i="0" dirty="0">
                <a:effectLst/>
              </a:rPr>
              <a:t> </a:t>
            </a:r>
            <a:r>
              <a:rPr lang="en-US" sz="1100" b="0" i="0" dirty="0" err="1">
                <a:effectLst/>
              </a:rPr>
              <a:t>controle</a:t>
            </a:r>
            <a:r>
              <a:rPr lang="en-US" sz="1100" b="0" i="0" dirty="0">
                <a:effectLst/>
              </a:rPr>
              <a:t> </a:t>
            </a:r>
            <a:r>
              <a:rPr lang="en-US" sz="1100" b="0" i="0" dirty="0" err="1">
                <a:effectLst/>
              </a:rPr>
              <a:t>sobre</a:t>
            </a:r>
            <a:r>
              <a:rPr lang="en-US" sz="1100" b="0" i="0" dirty="0">
                <a:effectLst/>
              </a:rPr>
              <a:t> </a:t>
            </a:r>
            <a:r>
              <a:rPr lang="en-US" sz="1100" b="0" i="0" dirty="0" err="1">
                <a:effectLst/>
              </a:rPr>
              <a:t>ela</a:t>
            </a:r>
            <a:r>
              <a:rPr lang="en-US" sz="1100" b="0" i="0" dirty="0">
                <a:effectLst/>
              </a:rPr>
              <a:t>. </a:t>
            </a:r>
            <a:r>
              <a:rPr lang="en-US" sz="1100" b="1" i="0" dirty="0">
                <a:effectLst/>
              </a:rPr>
              <a:t>O </a:t>
            </a:r>
            <a:r>
              <a:rPr lang="en-US" sz="1100" b="1" i="0" dirty="0" err="1">
                <a:effectLst/>
              </a:rPr>
              <a:t>desafio</a:t>
            </a:r>
            <a:r>
              <a:rPr lang="en-US" sz="1100" b="1" i="0" dirty="0">
                <a:effectLst/>
              </a:rPr>
              <a:t> </a:t>
            </a:r>
            <a:r>
              <a:rPr lang="en-US" sz="1100" b="1" i="0" dirty="0" err="1">
                <a:effectLst/>
              </a:rPr>
              <a:t>ético</a:t>
            </a:r>
            <a:r>
              <a:rPr lang="en-US" sz="1100" b="1" i="0" dirty="0">
                <a:effectLst/>
              </a:rPr>
              <a:t> da IA ​​</a:t>
            </a:r>
            <a:r>
              <a:rPr lang="en-US" sz="1100" b="1" i="0" dirty="0" err="1">
                <a:effectLst/>
              </a:rPr>
              <a:t>em</a:t>
            </a:r>
            <a:r>
              <a:rPr lang="en-US" sz="1100" b="1" i="0" dirty="0">
                <a:effectLst/>
              </a:rPr>
              <a:t> </a:t>
            </a:r>
            <a:r>
              <a:rPr lang="en-US" sz="1100" b="1" i="0" dirty="0" err="1">
                <a:effectLst/>
              </a:rPr>
              <a:t>políticas</a:t>
            </a:r>
            <a:r>
              <a:rPr lang="en-US" sz="1100" b="1" i="0" dirty="0">
                <a:effectLst/>
              </a:rPr>
              <a:t> </a:t>
            </a:r>
            <a:r>
              <a:rPr lang="en-US" sz="1100" b="1" i="0" dirty="0" err="1">
                <a:effectLst/>
              </a:rPr>
              <a:t>públicas</a:t>
            </a:r>
            <a:r>
              <a:rPr lang="en-US" sz="1100" b="1" i="0" dirty="0">
                <a:effectLst/>
              </a:rPr>
              <a:t> </a:t>
            </a:r>
            <a:r>
              <a:rPr lang="en-US" sz="1100" b="1" i="0" dirty="0" err="1">
                <a:effectLst/>
              </a:rPr>
              <a:t>diz</a:t>
            </a:r>
            <a:r>
              <a:rPr lang="en-US" sz="1100" b="1" i="0" dirty="0">
                <a:effectLst/>
              </a:rPr>
              <a:t> </a:t>
            </a:r>
            <a:r>
              <a:rPr lang="en-US" sz="1100" b="1" i="0" dirty="0" err="1">
                <a:effectLst/>
              </a:rPr>
              <a:t>respeito</a:t>
            </a:r>
            <a:r>
              <a:rPr lang="en-US" sz="1100" b="1" i="0" dirty="0">
                <a:effectLst/>
              </a:rPr>
              <a:t> à </a:t>
            </a:r>
            <a:r>
              <a:rPr lang="en-US" sz="1100" b="1" i="0" dirty="0" err="1">
                <a:effectLst/>
              </a:rPr>
              <a:t>extensão</a:t>
            </a:r>
            <a:r>
              <a:rPr lang="en-US" sz="1100" b="1" i="0" dirty="0">
                <a:effectLst/>
              </a:rPr>
              <a:t> </a:t>
            </a:r>
            <a:r>
              <a:rPr lang="en-US" sz="1100" b="1" i="0" dirty="0" err="1">
                <a:effectLst/>
              </a:rPr>
              <a:t>em</a:t>
            </a:r>
            <a:r>
              <a:rPr lang="en-US" sz="1100" b="1" i="0" dirty="0">
                <a:effectLst/>
              </a:rPr>
              <a:t> que </a:t>
            </a:r>
            <a:r>
              <a:rPr lang="en-US" sz="1100" b="1" i="0" dirty="0" err="1">
                <a:effectLst/>
              </a:rPr>
              <a:t>os</a:t>
            </a:r>
            <a:r>
              <a:rPr lang="en-US" sz="1100" b="1" i="0" dirty="0">
                <a:effectLst/>
              </a:rPr>
              <a:t> </a:t>
            </a:r>
            <a:r>
              <a:rPr lang="en-US" sz="1100" b="1" i="0" dirty="0" err="1">
                <a:effectLst/>
              </a:rPr>
              <a:t>governos</a:t>
            </a:r>
            <a:r>
              <a:rPr lang="en-US" sz="1100" b="1" i="0" dirty="0">
                <a:effectLst/>
              </a:rPr>
              <a:t> </a:t>
            </a:r>
            <a:r>
              <a:rPr lang="en-US" sz="1100" b="1" i="0" dirty="0" err="1">
                <a:effectLst/>
              </a:rPr>
              <a:t>podem</a:t>
            </a:r>
            <a:r>
              <a:rPr lang="en-US" sz="1100" b="1" i="0" dirty="0">
                <a:effectLst/>
              </a:rPr>
              <a:t> </a:t>
            </a:r>
            <a:r>
              <a:rPr lang="en-US" sz="1100" b="1" i="0" dirty="0" err="1">
                <a:effectLst/>
              </a:rPr>
              <a:t>construir</a:t>
            </a:r>
            <a:r>
              <a:rPr lang="en-US" sz="1100" b="1" i="0" dirty="0">
                <a:effectLst/>
              </a:rPr>
              <a:t> </a:t>
            </a:r>
            <a:r>
              <a:rPr lang="en-US" sz="1100" b="1" i="0" dirty="0" err="1">
                <a:effectLst/>
              </a:rPr>
              <a:t>intervenções</a:t>
            </a:r>
            <a:r>
              <a:rPr lang="en-US" sz="1100" b="1" i="0" dirty="0">
                <a:effectLst/>
              </a:rPr>
              <a:t> </a:t>
            </a:r>
            <a:r>
              <a:rPr lang="en-US" sz="1100" b="1" i="0" dirty="0" err="1">
                <a:effectLst/>
              </a:rPr>
              <a:t>na</a:t>
            </a:r>
            <a:r>
              <a:rPr lang="en-US" sz="1100" b="1" i="0" dirty="0">
                <a:effectLst/>
              </a:rPr>
              <a:t> </a:t>
            </a:r>
            <a:r>
              <a:rPr lang="en-US" sz="1100" b="1" i="0" dirty="0" err="1">
                <a:effectLst/>
              </a:rPr>
              <a:t>sociedade</a:t>
            </a:r>
            <a:r>
              <a:rPr lang="en-US" sz="1100" b="1" i="0" dirty="0">
                <a:effectLst/>
              </a:rPr>
              <a:t>, </a:t>
            </a:r>
            <a:r>
              <a:rPr lang="en-US" sz="1100" b="1" i="0" dirty="0" err="1">
                <a:effectLst/>
              </a:rPr>
              <a:t>abraçando</a:t>
            </a:r>
            <a:r>
              <a:rPr lang="en-US" sz="1100" b="1" i="0" dirty="0">
                <a:effectLst/>
              </a:rPr>
              <a:t> a </a:t>
            </a:r>
            <a:r>
              <a:rPr lang="en-US" sz="1100" b="1" i="0" dirty="0" err="1">
                <a:effectLst/>
              </a:rPr>
              <a:t>vida</a:t>
            </a:r>
            <a:r>
              <a:rPr lang="en-US" sz="1100" b="1" i="0" dirty="0">
                <a:effectLst/>
              </a:rPr>
              <a:t> das </a:t>
            </a:r>
            <a:r>
              <a:rPr lang="en-US" sz="1100" b="1" i="0" dirty="0" err="1">
                <a:effectLst/>
              </a:rPr>
              <a:t>pessoas</a:t>
            </a:r>
            <a:r>
              <a:rPr lang="en-US" sz="1100" b="1" i="0" dirty="0">
                <a:effectLst/>
              </a:rPr>
              <a:t>, </a:t>
            </a:r>
            <a:r>
              <a:rPr lang="en-US" sz="1100" b="1" i="0" dirty="0" err="1">
                <a:effectLst/>
              </a:rPr>
              <a:t>usando</a:t>
            </a:r>
            <a:r>
              <a:rPr lang="en-US" sz="1100" b="1" i="0" dirty="0">
                <a:effectLst/>
              </a:rPr>
              <a:t> </a:t>
            </a:r>
            <a:r>
              <a:rPr lang="en-US" sz="1100" b="1" i="0" dirty="0" err="1">
                <a:effectLst/>
              </a:rPr>
              <a:t>tecnologias</a:t>
            </a:r>
            <a:r>
              <a:rPr lang="en-US" sz="1100" b="1" i="0" dirty="0">
                <a:effectLst/>
              </a:rPr>
              <a:t> </a:t>
            </a:r>
            <a:r>
              <a:rPr lang="en-US" sz="1100" b="1" i="0" dirty="0" err="1">
                <a:effectLst/>
              </a:rPr>
              <a:t>cujas</a:t>
            </a:r>
            <a:r>
              <a:rPr lang="en-US" sz="1100" b="1" i="0" dirty="0">
                <a:effectLst/>
              </a:rPr>
              <a:t> </a:t>
            </a:r>
            <a:r>
              <a:rPr lang="en-US" sz="1100" b="1" i="0" dirty="0" err="1">
                <a:effectLst/>
              </a:rPr>
              <a:t>decisões</a:t>
            </a:r>
            <a:r>
              <a:rPr lang="en-US" sz="1100" b="1" i="0" dirty="0">
                <a:effectLst/>
              </a:rPr>
              <a:t> </a:t>
            </a:r>
            <a:r>
              <a:rPr lang="en-US" sz="1100" b="1" i="0" dirty="0" err="1">
                <a:effectLst/>
              </a:rPr>
              <a:t>são</a:t>
            </a:r>
            <a:r>
              <a:rPr lang="en-US" sz="1100" b="1" i="0" dirty="0">
                <a:effectLst/>
              </a:rPr>
              <a:t> </a:t>
            </a:r>
            <a:r>
              <a:rPr lang="en-US" sz="1100" b="1" i="0" dirty="0" err="1">
                <a:effectLst/>
              </a:rPr>
              <a:t>imprevisíveis</a:t>
            </a:r>
            <a:r>
              <a:rPr lang="en-US" sz="1100" b="1" i="0" dirty="0">
                <a:effectLst/>
              </a:rPr>
              <a:t> e </a:t>
            </a:r>
            <a:r>
              <a:rPr lang="en-US" sz="1100" b="1" i="0" dirty="0" err="1">
                <a:effectLst/>
              </a:rPr>
              <a:t>incertas</a:t>
            </a:r>
            <a:r>
              <a:rPr lang="en-US" sz="1100" b="0" i="0" dirty="0">
                <a:effectLst/>
              </a:rPr>
              <a:t>.</a:t>
            </a:r>
            <a:endParaRPr lang="en-US" sz="1100" dirty="0"/>
          </a:p>
        </p:txBody>
      </p:sp>
      <p:pic>
        <p:nvPicPr>
          <p:cNvPr id="9218" name="Picture 2" descr="Review: The Social Dilemma reminds us that we’re addicted to our phones ...">
            <a:extLst>
              <a:ext uri="{FF2B5EF4-FFF2-40B4-BE49-F238E27FC236}">
                <a16:creationId xmlns:a16="http://schemas.microsoft.com/office/drawing/2014/main" id="{A0CA691F-F2BD-0D3F-9895-F5626F3562B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5630" r="19474" b="-1"/>
          <a:stretch/>
        </p:blipFill>
        <p:spPr bwMode="auto">
          <a:xfrm>
            <a:off x="5524500" y="10"/>
            <a:ext cx="6667501"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35026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271" name="Straight Connector 11270">
            <a:extLst>
              <a:ext uri="{FF2B5EF4-FFF2-40B4-BE49-F238E27FC236}">
                <a16:creationId xmlns:a16="http://schemas.microsoft.com/office/drawing/2014/main" id="{D8689CE0-64D2-447C-9C1F-872D111D8AC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185205"/>
            <a:ext cx="804195" cy="0"/>
          </a:xfrm>
          <a:prstGeom prst="line">
            <a:avLst/>
          </a:prstGeom>
          <a:ln w="85725">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1273" name="Rectangle 11272">
            <a:extLst>
              <a:ext uri="{FF2B5EF4-FFF2-40B4-BE49-F238E27FC236}">
                <a16:creationId xmlns:a16="http://schemas.microsoft.com/office/drawing/2014/main" id="{8D6F774C-5F1D-4238-9942-12AC01518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EC93DC24-3F08-FADD-53F1-7A3C0E42A0B9}"/>
              </a:ext>
            </a:extLst>
          </p:cNvPr>
          <p:cNvSpPr>
            <a:spLocks noGrp="1"/>
          </p:cNvSpPr>
          <p:nvPr>
            <p:ph type="title"/>
          </p:nvPr>
        </p:nvSpPr>
        <p:spPr>
          <a:xfrm>
            <a:off x="1073190" y="1092318"/>
            <a:ext cx="5252546" cy="1698649"/>
          </a:xfrm>
        </p:spPr>
        <p:txBody>
          <a:bodyPr vert="horz" lIns="91440" tIns="45720" rIns="91440" bIns="45720" rtlCol="0" anchor="t">
            <a:normAutofit/>
          </a:bodyPr>
          <a:lstStyle/>
          <a:p>
            <a:r>
              <a:rPr lang="en-US" sz="4000" b="1" kern="1200" cap="none" baseline="0">
                <a:solidFill>
                  <a:schemeClr val="tx1"/>
                </a:solidFill>
                <a:latin typeface="+mj-lt"/>
                <a:ea typeface="+mj-ea"/>
                <a:cs typeface="+mj-cs"/>
              </a:rPr>
              <a:t>Governança – humans in the loop</a:t>
            </a:r>
          </a:p>
        </p:txBody>
      </p:sp>
      <p:cxnSp>
        <p:nvCxnSpPr>
          <p:cNvPr id="11275" name="Straight Connector 11274">
            <a:extLst>
              <a:ext uri="{FF2B5EF4-FFF2-40B4-BE49-F238E27FC236}">
                <a16:creationId xmlns:a16="http://schemas.microsoft.com/office/drawing/2014/main" id="{F0748755-DDBC-46D0-91EC-1212A8EE2B4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186794"/>
            <a:ext cx="804195" cy="0"/>
          </a:xfrm>
          <a:prstGeom prst="line">
            <a:avLst/>
          </a:prstGeom>
          <a:ln w="85725">
            <a:solidFill>
              <a:schemeClr val="tx1"/>
            </a:solidFill>
          </a:ln>
        </p:spPr>
        <p:style>
          <a:lnRef idx="1">
            <a:schemeClr val="accent1"/>
          </a:lnRef>
          <a:fillRef idx="0">
            <a:schemeClr val="accent1"/>
          </a:fillRef>
          <a:effectRef idx="0">
            <a:schemeClr val="accent1"/>
          </a:effectRef>
          <a:fontRef idx="minor">
            <a:schemeClr val="tx1"/>
          </a:fontRef>
        </p:style>
      </p:cxnSp>
      <p:pic>
        <p:nvPicPr>
          <p:cNvPr id="11266" name="Picture 2" descr="Human-in-the-Loop in Machine Learning: Why Does It Matter? | Label Your ...">
            <a:extLst>
              <a:ext uri="{FF2B5EF4-FFF2-40B4-BE49-F238E27FC236}">
                <a16:creationId xmlns:a16="http://schemas.microsoft.com/office/drawing/2014/main" id="{63DCBC1A-B7BD-C0DD-8AE4-C07FCB3DD18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181102" y="2977179"/>
            <a:ext cx="4914901" cy="2580323"/>
          </a:xfrm>
          <a:prstGeom prst="rect">
            <a:avLst/>
          </a:prstGeom>
          <a:noFill/>
          <a:extLst>
            <a:ext uri="{909E8E84-426E-40DD-AFC4-6F175D3DCCD1}">
              <a14:hiddenFill xmlns:a14="http://schemas.microsoft.com/office/drawing/2010/main">
                <a:solidFill>
                  <a:srgbClr val="FFFFFF"/>
                </a:solidFill>
              </a14:hiddenFill>
            </a:ext>
          </a:extLst>
        </p:spPr>
      </p:pic>
      <p:sp>
        <p:nvSpPr>
          <p:cNvPr id="4" name="Espaço Reservado para Texto 3">
            <a:extLst>
              <a:ext uri="{FF2B5EF4-FFF2-40B4-BE49-F238E27FC236}">
                <a16:creationId xmlns:a16="http://schemas.microsoft.com/office/drawing/2014/main" id="{0D221EEA-AAC0-9070-86F1-4E2AEAC052B8}"/>
              </a:ext>
            </a:extLst>
          </p:cNvPr>
          <p:cNvSpPr>
            <a:spLocks noGrp="1"/>
          </p:cNvSpPr>
          <p:nvPr>
            <p:ph type="body" sz="half" idx="2"/>
          </p:nvPr>
        </p:nvSpPr>
        <p:spPr>
          <a:xfrm>
            <a:off x="7315197" y="1003518"/>
            <a:ext cx="3695701" cy="4891315"/>
          </a:xfrm>
        </p:spPr>
        <p:txBody>
          <a:bodyPr vert="horz" lIns="91440" tIns="45720" rIns="91440" bIns="45720" rtlCol="0">
            <a:normAutofit/>
          </a:bodyPr>
          <a:lstStyle/>
          <a:p>
            <a:pPr indent="-228600">
              <a:lnSpc>
                <a:spcPct val="120000"/>
              </a:lnSpc>
              <a:buFont typeface="Neue Haas Grotesk Text Pro" panose="020B0504020202020204" pitchFamily="34" charset="0"/>
              <a:buChar char="-"/>
            </a:pPr>
            <a:r>
              <a:rPr lang="en-US" sz="1200" b="0" i="0">
                <a:effectLst/>
              </a:rPr>
              <a:t>Essencialmente, a abordagem de humanos no loop reformula um problema de automação a partir de interações homem-máquina. Reformular um problema de automação significa que humanos criam controles na IA para calibrar resultados e envolver humanos no design do sistema. </a:t>
            </a:r>
          </a:p>
          <a:p>
            <a:pPr indent="-228600">
              <a:lnSpc>
                <a:spcPct val="120000"/>
              </a:lnSpc>
              <a:buFont typeface="Neue Haas Grotesk Text Pro" panose="020B0504020202020204" pitchFamily="34" charset="0"/>
              <a:buChar char="-"/>
            </a:pPr>
            <a:r>
              <a:rPr lang="en-US" sz="1200" b="0" i="0">
                <a:effectLst/>
              </a:rPr>
              <a:t>A abordagem de humanos no loop exige instrumentos de governança que sejam experimentais e emergentes no cenário das políticas. As calibrações do feedback humano são essenciais para desenvolver IA em políticas públicas, pois os sistemas de IA são baseados em algoritmos de aprendizado de máquina que se adaptam aos seus usuários e ao ambiente. </a:t>
            </a:r>
          </a:p>
          <a:p>
            <a:pPr indent="-228600">
              <a:lnSpc>
                <a:spcPct val="120000"/>
              </a:lnSpc>
              <a:buFont typeface="Neue Haas Grotesk Text Pro" panose="020B0504020202020204" pitchFamily="34" charset="0"/>
              <a:buChar char="-"/>
            </a:pPr>
            <a:r>
              <a:rPr lang="en-US" sz="1200" b="0" i="0">
                <a:effectLst/>
              </a:rPr>
              <a:t>Guiados pelos princípios da IA, os humanos podem calibrar resultados e revisar toda a dinâmica dos sistemas de IA no cenário das políticas.</a:t>
            </a:r>
            <a:endParaRPr lang="en-US" sz="1200"/>
          </a:p>
        </p:txBody>
      </p:sp>
    </p:spTree>
    <p:extLst>
      <p:ext uri="{BB962C8B-B14F-4D97-AF65-F5344CB8AC3E}">
        <p14:creationId xmlns:p14="http://schemas.microsoft.com/office/powerpoint/2010/main" val="30808951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3227BDC9-FB18-487D-844E-9A6B39F8C1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7C7EA712-58BD-BE93-CB56-24936BAAD843}"/>
              </a:ext>
            </a:extLst>
          </p:cNvPr>
          <p:cNvSpPr>
            <a:spLocks noGrp="1"/>
          </p:cNvSpPr>
          <p:nvPr>
            <p:ph type="title"/>
          </p:nvPr>
        </p:nvSpPr>
        <p:spPr>
          <a:xfrm>
            <a:off x="1088136" y="2235210"/>
            <a:ext cx="4000058" cy="3352789"/>
          </a:xfrm>
        </p:spPr>
        <p:txBody>
          <a:bodyPr anchor="t">
            <a:normAutofit/>
          </a:bodyPr>
          <a:lstStyle/>
          <a:p>
            <a:r>
              <a:rPr lang="pt-BR" sz="4000" dirty="0"/>
              <a:t>Instrumentos de governança</a:t>
            </a:r>
          </a:p>
        </p:txBody>
      </p:sp>
      <p:cxnSp>
        <p:nvCxnSpPr>
          <p:cNvPr id="18" name="Straight Connector 17">
            <a:extLst>
              <a:ext uri="{FF2B5EF4-FFF2-40B4-BE49-F238E27FC236}">
                <a16:creationId xmlns:a16="http://schemas.microsoft.com/office/drawing/2014/main" id="{25BE18DF-459C-485A-834C-292AA6BB10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495" y="2337622"/>
            <a:ext cx="804195" cy="0"/>
          </a:xfrm>
          <a:prstGeom prst="line">
            <a:avLst/>
          </a:prstGeom>
          <a:ln w="8572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4" name="Espaço Reservado para Conteúdo 3">
            <a:extLst>
              <a:ext uri="{FF2B5EF4-FFF2-40B4-BE49-F238E27FC236}">
                <a16:creationId xmlns:a16="http://schemas.microsoft.com/office/drawing/2014/main" id="{4BA9A6DB-D484-4BA7-47D4-3555A1A96418}"/>
              </a:ext>
            </a:extLst>
          </p:cNvPr>
          <p:cNvGraphicFramePr>
            <a:graphicFrameLocks noGrp="1"/>
          </p:cNvGraphicFramePr>
          <p:nvPr>
            <p:ph idx="1"/>
            <p:extLst>
              <p:ext uri="{D42A27DB-BD31-4B8C-83A1-F6EECF244321}">
                <p14:modId xmlns:p14="http://schemas.microsoft.com/office/powerpoint/2010/main" val="2770115064"/>
              </p:ext>
            </p:extLst>
          </p:nvPr>
        </p:nvGraphicFramePr>
        <p:xfrm>
          <a:off x="5385089" y="229755"/>
          <a:ext cx="6317672" cy="6409434"/>
        </p:xfrm>
        <a:graphic>
          <a:graphicData uri="http://schemas.openxmlformats.org/drawingml/2006/table">
            <a:tbl>
              <a:tblPr firstRow="1" bandRow="1"/>
              <a:tblGrid>
                <a:gridCol w="1451481">
                  <a:extLst>
                    <a:ext uri="{9D8B030D-6E8A-4147-A177-3AD203B41FA5}">
                      <a16:colId xmlns:a16="http://schemas.microsoft.com/office/drawing/2014/main" val="464723056"/>
                    </a:ext>
                  </a:extLst>
                </a:gridCol>
                <a:gridCol w="1788519">
                  <a:extLst>
                    <a:ext uri="{9D8B030D-6E8A-4147-A177-3AD203B41FA5}">
                      <a16:colId xmlns:a16="http://schemas.microsoft.com/office/drawing/2014/main" val="3023257660"/>
                    </a:ext>
                  </a:extLst>
                </a:gridCol>
                <a:gridCol w="3077672">
                  <a:extLst>
                    <a:ext uri="{9D8B030D-6E8A-4147-A177-3AD203B41FA5}">
                      <a16:colId xmlns:a16="http://schemas.microsoft.com/office/drawing/2014/main" val="2377614578"/>
                    </a:ext>
                  </a:extLst>
                </a:gridCol>
              </a:tblGrid>
              <a:tr h="434206">
                <a:tc>
                  <a:txBody>
                    <a:bodyPr/>
                    <a:lstStyle/>
                    <a:p>
                      <a:pPr algn="just" rtl="0" fontAlgn="base"/>
                      <a:r>
                        <a:rPr lang="en-US" sz="1400" b="1" i="0" u="none" strike="noStrike">
                          <a:solidFill>
                            <a:srgbClr val="FFFFFF"/>
                          </a:solidFill>
                          <a:effectLst/>
                          <a:highlight>
                            <a:srgbClr val="4472C4"/>
                          </a:highlight>
                          <a:latin typeface="+mn-lt"/>
                        </a:rPr>
                        <a:t>Layer of AI </a:t>
                      </a:r>
                      <a:endParaRPr lang="en-US" sz="2400" b="0" i="0" u="none" strike="noStrike">
                        <a:effectLst/>
                        <a:latin typeface="+mn-lt"/>
                      </a:endParaRPr>
                    </a:p>
                    <a:p>
                      <a:pPr algn="just" rtl="0" fontAlgn="base"/>
                      <a:r>
                        <a:rPr lang="en-US" sz="1400" b="1" i="0" u="none" strike="noStrike">
                          <a:solidFill>
                            <a:srgbClr val="FFFFFF"/>
                          </a:solidFill>
                          <a:effectLst/>
                          <a:highlight>
                            <a:srgbClr val="4472C4"/>
                          </a:highlight>
                          <a:latin typeface="+mn-lt"/>
                        </a:rPr>
                        <a:t>governance </a:t>
                      </a:r>
                      <a:endParaRPr lang="en-US" sz="2400" b="0" i="0" u="none" strike="noStrike">
                        <a:effectLst/>
                        <a:latin typeface="+mn-lt"/>
                      </a:endParaRPr>
                    </a:p>
                  </a:txBody>
                  <a:tcPr marL="55145" marR="55145" marT="27573" marB="27573">
                    <a:lnL w="9525" cap="flat" cmpd="sng" algn="ctr">
                      <a:solidFill>
                        <a:srgbClr val="5B9BD5"/>
                      </a:solidFill>
                      <a:prstDash val="solid"/>
                      <a:round/>
                      <a:headEnd type="none" w="med" len="med"/>
                      <a:tailEnd type="none" w="med" len="med"/>
                    </a:lnL>
                    <a:lnR>
                      <a:noFill/>
                    </a:lnR>
                    <a:lnT w="9525" cap="flat" cmpd="sng" algn="ctr">
                      <a:solidFill>
                        <a:srgbClr val="5B9BD5"/>
                      </a:solidFill>
                      <a:prstDash val="solid"/>
                      <a:round/>
                      <a:headEnd type="none" w="med" len="med"/>
                      <a:tailEnd type="none" w="med" len="med"/>
                    </a:lnT>
                    <a:lnB w="9525" cap="flat" cmpd="sng" algn="ctr">
                      <a:solidFill>
                        <a:srgbClr val="5B9BD5"/>
                      </a:solidFill>
                      <a:prstDash val="solid"/>
                      <a:round/>
                      <a:headEnd type="none" w="med" len="med"/>
                      <a:tailEnd type="none" w="med" len="med"/>
                    </a:lnB>
                    <a:solidFill>
                      <a:srgbClr val="4472C4"/>
                    </a:solidFill>
                  </a:tcPr>
                </a:tc>
                <a:tc>
                  <a:txBody>
                    <a:bodyPr/>
                    <a:lstStyle/>
                    <a:p>
                      <a:pPr algn="just" rtl="0" fontAlgn="base"/>
                      <a:r>
                        <a:rPr lang="en-US" sz="1400" b="1" i="0" u="none" strike="noStrike">
                          <a:solidFill>
                            <a:srgbClr val="FFFFFF"/>
                          </a:solidFill>
                          <a:effectLst/>
                          <a:highlight>
                            <a:srgbClr val="4472C4"/>
                          </a:highlight>
                          <a:latin typeface="+mn-lt"/>
                        </a:rPr>
                        <a:t>Topic </a:t>
                      </a:r>
                      <a:endParaRPr lang="en-US" sz="2400" b="0" i="0" u="none" strike="noStrike">
                        <a:effectLst/>
                        <a:latin typeface="+mn-lt"/>
                      </a:endParaRPr>
                    </a:p>
                  </a:txBody>
                  <a:tcPr marL="55145" marR="55145" marT="27573" marB="27573">
                    <a:lnL>
                      <a:noFill/>
                    </a:lnL>
                    <a:lnR>
                      <a:noFill/>
                    </a:lnR>
                    <a:lnT w="9525" cap="flat" cmpd="sng" algn="ctr">
                      <a:solidFill>
                        <a:srgbClr val="5B9BD5"/>
                      </a:solidFill>
                      <a:prstDash val="solid"/>
                      <a:round/>
                      <a:headEnd type="none" w="med" len="med"/>
                      <a:tailEnd type="none" w="med" len="med"/>
                    </a:lnT>
                    <a:lnB w="9525" cap="flat" cmpd="sng" algn="ctr">
                      <a:solidFill>
                        <a:srgbClr val="5B9BD5"/>
                      </a:solidFill>
                      <a:prstDash val="solid"/>
                      <a:round/>
                      <a:headEnd type="none" w="med" len="med"/>
                      <a:tailEnd type="none" w="med" len="med"/>
                    </a:lnB>
                    <a:solidFill>
                      <a:srgbClr val="4472C4"/>
                    </a:solidFill>
                  </a:tcPr>
                </a:tc>
                <a:tc>
                  <a:txBody>
                    <a:bodyPr/>
                    <a:lstStyle/>
                    <a:p>
                      <a:pPr algn="just" rtl="0" fontAlgn="base"/>
                      <a:r>
                        <a:rPr lang="en-US" sz="1400" b="1" i="0" u="none" strike="noStrike">
                          <a:solidFill>
                            <a:srgbClr val="FFFFFF"/>
                          </a:solidFill>
                          <a:effectLst/>
                          <a:highlight>
                            <a:srgbClr val="4472C4"/>
                          </a:highlight>
                          <a:latin typeface="+mn-lt"/>
                        </a:rPr>
                        <a:t>Procedural instruments </a:t>
                      </a:r>
                      <a:endParaRPr lang="en-US" sz="2400" b="0" i="0" u="none" strike="noStrike">
                        <a:effectLst/>
                        <a:latin typeface="+mn-lt"/>
                      </a:endParaRPr>
                    </a:p>
                  </a:txBody>
                  <a:tcPr marL="55145" marR="55145" marT="27573" marB="27573">
                    <a:lnL>
                      <a:noFill/>
                    </a:lnL>
                    <a:lnR w="9525" cap="flat" cmpd="sng" algn="ctr">
                      <a:solidFill>
                        <a:srgbClr val="5B9BD5"/>
                      </a:solidFill>
                      <a:prstDash val="solid"/>
                      <a:round/>
                      <a:headEnd type="none" w="med" len="med"/>
                      <a:tailEnd type="none" w="med" len="med"/>
                    </a:lnR>
                    <a:lnT w="9525" cap="flat" cmpd="sng" algn="ctr">
                      <a:solidFill>
                        <a:srgbClr val="5B9BD5"/>
                      </a:solidFill>
                      <a:prstDash val="solid"/>
                      <a:round/>
                      <a:headEnd type="none" w="med" len="med"/>
                      <a:tailEnd type="none" w="med" len="med"/>
                    </a:lnT>
                    <a:lnB w="9525" cap="flat" cmpd="sng" algn="ctr">
                      <a:solidFill>
                        <a:srgbClr val="5B9BD5"/>
                      </a:solidFill>
                      <a:prstDash val="solid"/>
                      <a:round/>
                      <a:headEnd type="none" w="med" len="med"/>
                      <a:tailEnd type="none" w="med" len="med"/>
                    </a:lnB>
                    <a:solidFill>
                      <a:srgbClr val="4472C4"/>
                    </a:solidFill>
                  </a:tcPr>
                </a:tc>
                <a:extLst>
                  <a:ext uri="{0D108BD9-81ED-4DB2-BD59-A6C34878D82A}">
                    <a16:rowId xmlns:a16="http://schemas.microsoft.com/office/drawing/2014/main" val="120859384"/>
                  </a:ext>
                </a:extLst>
              </a:tr>
              <a:tr h="346052">
                <a:tc rowSpan="3">
                  <a:txBody>
                    <a:bodyPr/>
                    <a:lstStyle/>
                    <a:p>
                      <a:pPr algn="just" rtl="0" fontAlgn="base"/>
                      <a:r>
                        <a:rPr lang="en-US" sz="1000" b="1" i="0" u="none" strike="noStrike">
                          <a:effectLst/>
                          <a:highlight>
                            <a:srgbClr val="FFFFFF"/>
                          </a:highlight>
                          <a:latin typeface="+mn-lt"/>
                        </a:rPr>
                        <a:t>Ethical layer </a:t>
                      </a:r>
                      <a:endParaRPr lang="en-US" sz="2400" b="0" i="0" u="none" strike="noStrike">
                        <a:effectLst/>
                        <a:latin typeface="+mn-lt"/>
                      </a:endParaRPr>
                    </a:p>
                  </a:txBody>
                  <a:tcPr marL="55145" marR="55145" marT="27573" marB="27573">
                    <a:lnL w="9525" cap="flat" cmpd="sng" algn="ctr">
                      <a:solidFill>
                        <a:srgbClr val="5B9BD5"/>
                      </a:solidFill>
                      <a:prstDash val="solid"/>
                      <a:round/>
                      <a:headEnd type="none" w="med" len="med"/>
                      <a:tailEnd type="none" w="med" len="med"/>
                    </a:lnL>
                    <a:lnR>
                      <a:noFill/>
                    </a:lnR>
                    <a:lnT w="9525" cap="flat" cmpd="sng" algn="ctr">
                      <a:solidFill>
                        <a:srgbClr val="5B9BD5"/>
                      </a:solidFill>
                      <a:prstDash val="solid"/>
                      <a:round/>
                      <a:headEnd type="none" w="med" len="med"/>
                      <a:tailEnd type="none" w="med" len="med"/>
                    </a:lnT>
                    <a:lnB w="9525" cap="flat" cmpd="sng" algn="ctr">
                      <a:solidFill>
                        <a:srgbClr val="5B9BD5"/>
                      </a:solidFill>
                      <a:prstDash val="solid"/>
                      <a:round/>
                      <a:headEnd type="none" w="med" len="med"/>
                      <a:tailEnd type="none" w="med" len="med"/>
                    </a:lnB>
                    <a:noFill/>
                  </a:tcPr>
                </a:tc>
                <a:tc>
                  <a:txBody>
                    <a:bodyPr/>
                    <a:lstStyle/>
                    <a:p>
                      <a:pPr algn="just" rtl="0" fontAlgn="base"/>
                      <a:r>
                        <a:rPr lang="en-US" sz="1000" b="0" i="0" u="none" strike="noStrike">
                          <a:effectLst/>
                          <a:latin typeface="+mn-lt"/>
                        </a:rPr>
                        <a:t>Principles </a:t>
                      </a:r>
                      <a:endParaRPr lang="en-US" sz="2400" b="0" i="0" u="none" strike="noStrike">
                        <a:effectLst/>
                        <a:latin typeface="+mn-lt"/>
                      </a:endParaRPr>
                    </a:p>
                    <a:p>
                      <a:pPr algn="just" rtl="0" fontAlgn="base"/>
                      <a:r>
                        <a:rPr lang="en-US" sz="1000" b="0" i="0" u="none" strike="noStrike">
                          <a:effectLst/>
                          <a:latin typeface="+mn-lt"/>
                        </a:rPr>
                        <a:t> </a:t>
                      </a:r>
                      <a:endParaRPr lang="en-US" sz="2400" b="0" i="0" u="none" strike="noStrike">
                        <a:effectLst/>
                        <a:latin typeface="+mn-lt"/>
                      </a:endParaRPr>
                    </a:p>
                  </a:txBody>
                  <a:tcPr marL="55145" marR="55145" marT="27573" marB="27573">
                    <a:lnL>
                      <a:noFill/>
                    </a:lnL>
                    <a:lnR>
                      <a:noFill/>
                    </a:lnR>
                    <a:lnT w="9525" cap="flat" cmpd="sng" algn="ctr">
                      <a:solidFill>
                        <a:srgbClr val="5B9BD5"/>
                      </a:solidFill>
                      <a:prstDash val="solid"/>
                      <a:round/>
                      <a:headEnd type="none" w="med" len="med"/>
                      <a:tailEnd type="none" w="med" len="med"/>
                    </a:lnT>
                    <a:lnB w="9525" cap="flat" cmpd="sng" algn="ctr">
                      <a:solidFill>
                        <a:srgbClr val="5B9BD5"/>
                      </a:solidFill>
                      <a:prstDash val="solid"/>
                      <a:round/>
                      <a:headEnd type="none" w="med" len="med"/>
                      <a:tailEnd type="none" w="med" len="med"/>
                    </a:lnB>
                    <a:noFill/>
                  </a:tcPr>
                </a:tc>
                <a:tc>
                  <a:txBody>
                    <a:bodyPr/>
                    <a:lstStyle/>
                    <a:p>
                      <a:pPr algn="l" rtl="0" fontAlgn="base"/>
                      <a:r>
                        <a:rPr lang="en-US" sz="1000" b="0" i="0" u="none" strike="noStrike">
                          <a:solidFill>
                            <a:srgbClr val="000000"/>
                          </a:solidFill>
                          <a:effectLst/>
                          <a:latin typeface="+mn-lt"/>
                        </a:rPr>
                        <a:t>Code of ethics </a:t>
                      </a:r>
                      <a:endParaRPr lang="en-US" sz="2400" b="0" i="0" u="none" strike="noStrike">
                        <a:effectLst/>
                        <a:latin typeface="+mn-lt"/>
                      </a:endParaRPr>
                    </a:p>
                  </a:txBody>
                  <a:tcPr marL="55145" marR="55145" marT="27573" marB="27573">
                    <a:lnL>
                      <a:noFill/>
                    </a:lnL>
                    <a:lnR w="9525" cap="flat" cmpd="sng" algn="ctr">
                      <a:solidFill>
                        <a:srgbClr val="5B9BD5"/>
                      </a:solidFill>
                      <a:prstDash val="solid"/>
                      <a:round/>
                      <a:headEnd type="none" w="med" len="med"/>
                      <a:tailEnd type="none" w="med" len="med"/>
                    </a:lnR>
                    <a:lnT w="9525" cap="flat" cmpd="sng" algn="ctr">
                      <a:solidFill>
                        <a:srgbClr val="5B9BD5"/>
                      </a:solidFill>
                      <a:prstDash val="solid"/>
                      <a:round/>
                      <a:headEnd type="none" w="med" len="med"/>
                      <a:tailEnd type="none" w="med" len="med"/>
                    </a:lnT>
                    <a:lnB w="9525" cap="flat" cmpd="sng" algn="ctr">
                      <a:solidFill>
                        <a:srgbClr val="5B9BD5"/>
                      </a:solidFill>
                      <a:prstDash val="solid"/>
                      <a:round/>
                      <a:headEnd type="none" w="med" len="med"/>
                      <a:tailEnd type="none" w="med" len="med"/>
                    </a:lnB>
                    <a:noFill/>
                  </a:tcPr>
                </a:tc>
                <a:extLst>
                  <a:ext uri="{0D108BD9-81ED-4DB2-BD59-A6C34878D82A}">
                    <a16:rowId xmlns:a16="http://schemas.microsoft.com/office/drawing/2014/main" val="788817671"/>
                  </a:ext>
                </a:extLst>
              </a:tr>
              <a:tr h="478283">
                <a:tc vMerge="1">
                  <a:txBody>
                    <a:bodyPr/>
                    <a:lstStyle/>
                    <a:p>
                      <a:endParaRPr lang="pt-BR"/>
                    </a:p>
                  </a:txBody>
                  <a:tcPr/>
                </a:tc>
                <a:tc>
                  <a:txBody>
                    <a:bodyPr/>
                    <a:lstStyle/>
                    <a:p>
                      <a:pPr algn="just" rtl="0" fontAlgn="base"/>
                      <a:r>
                        <a:rPr lang="en-US" sz="1000" b="0" i="0" u="none" strike="noStrike">
                          <a:effectLst/>
                          <a:latin typeface="+mn-lt"/>
                        </a:rPr>
                        <a:t>People </a:t>
                      </a:r>
                      <a:endParaRPr lang="en-US" sz="2400" b="0" i="0" u="none" strike="noStrike">
                        <a:effectLst/>
                        <a:latin typeface="+mn-lt"/>
                      </a:endParaRPr>
                    </a:p>
                  </a:txBody>
                  <a:tcPr marL="55145" marR="55145" marT="27573" marB="27573">
                    <a:lnL>
                      <a:noFill/>
                    </a:lnL>
                    <a:lnR>
                      <a:noFill/>
                    </a:lnR>
                    <a:lnT w="9525" cap="flat" cmpd="sng" algn="ctr">
                      <a:solidFill>
                        <a:srgbClr val="5B9BD5"/>
                      </a:solidFill>
                      <a:prstDash val="solid"/>
                      <a:round/>
                      <a:headEnd type="none" w="med" len="med"/>
                      <a:tailEnd type="none" w="med" len="med"/>
                    </a:lnT>
                    <a:lnB w="9525" cap="flat" cmpd="sng" algn="ctr">
                      <a:solidFill>
                        <a:srgbClr val="5B9BD5"/>
                      </a:solidFill>
                      <a:prstDash val="solid"/>
                      <a:round/>
                      <a:headEnd type="none" w="med" len="med"/>
                      <a:tailEnd type="none" w="med" len="med"/>
                    </a:lnB>
                    <a:noFill/>
                  </a:tcPr>
                </a:tc>
                <a:tc>
                  <a:txBody>
                    <a:bodyPr/>
                    <a:lstStyle/>
                    <a:p>
                      <a:pPr algn="l" rtl="0" fontAlgn="base"/>
                      <a:r>
                        <a:rPr lang="en-US" sz="1000" b="0" i="0" u="none" strike="noStrike">
                          <a:solidFill>
                            <a:srgbClr val="000000"/>
                          </a:solidFill>
                          <a:effectLst/>
                          <a:latin typeface="+mn-lt"/>
                        </a:rPr>
                        <a:t>Courses and training for public servants </a:t>
                      </a:r>
                      <a:endParaRPr lang="en-US" sz="2400" b="0" i="0" u="none" strike="noStrike">
                        <a:effectLst/>
                        <a:latin typeface="+mn-lt"/>
                      </a:endParaRPr>
                    </a:p>
                    <a:p>
                      <a:pPr algn="l" rtl="0" fontAlgn="base"/>
                      <a:r>
                        <a:rPr lang="en-US" sz="1000" b="0" i="0" u="none" strike="noStrike">
                          <a:solidFill>
                            <a:srgbClr val="000000"/>
                          </a:solidFill>
                          <a:effectLst/>
                          <a:latin typeface="+mn-lt"/>
                        </a:rPr>
                        <a:t>Guides for developing inclusive AI </a:t>
                      </a:r>
                      <a:endParaRPr lang="en-US" sz="2400" b="0" i="0" u="none" strike="noStrike">
                        <a:effectLst/>
                        <a:latin typeface="+mn-lt"/>
                      </a:endParaRPr>
                    </a:p>
                    <a:p>
                      <a:pPr algn="l" rtl="0" fontAlgn="base"/>
                      <a:r>
                        <a:rPr lang="en-US" sz="1000" b="0" i="0" u="none" strike="noStrike">
                          <a:solidFill>
                            <a:srgbClr val="000000"/>
                          </a:solidFill>
                          <a:effectLst/>
                          <a:latin typeface="+mn-lt"/>
                        </a:rPr>
                        <a:t>National AI Strategy </a:t>
                      </a:r>
                      <a:endParaRPr lang="en-US" sz="2400" b="0" i="0" u="none" strike="noStrike">
                        <a:effectLst/>
                        <a:latin typeface="+mn-lt"/>
                      </a:endParaRPr>
                    </a:p>
                  </a:txBody>
                  <a:tcPr marL="55145" marR="55145" marT="27573" marB="27573">
                    <a:lnL>
                      <a:noFill/>
                    </a:lnL>
                    <a:lnR w="9525" cap="flat" cmpd="sng" algn="ctr">
                      <a:solidFill>
                        <a:srgbClr val="5B9BD5"/>
                      </a:solidFill>
                      <a:prstDash val="solid"/>
                      <a:round/>
                      <a:headEnd type="none" w="med" len="med"/>
                      <a:tailEnd type="none" w="med" len="med"/>
                    </a:lnR>
                    <a:lnT w="9525" cap="flat" cmpd="sng" algn="ctr">
                      <a:solidFill>
                        <a:srgbClr val="5B9BD5"/>
                      </a:solidFill>
                      <a:prstDash val="solid"/>
                      <a:round/>
                      <a:headEnd type="none" w="med" len="med"/>
                      <a:tailEnd type="none" w="med" len="med"/>
                    </a:lnT>
                    <a:lnB w="9525" cap="flat" cmpd="sng" algn="ctr">
                      <a:solidFill>
                        <a:srgbClr val="5B9BD5"/>
                      </a:solidFill>
                      <a:prstDash val="solid"/>
                      <a:round/>
                      <a:headEnd type="none" w="med" len="med"/>
                      <a:tailEnd type="none" w="med" len="med"/>
                    </a:lnB>
                    <a:noFill/>
                  </a:tcPr>
                </a:tc>
                <a:extLst>
                  <a:ext uri="{0D108BD9-81ED-4DB2-BD59-A6C34878D82A}">
                    <a16:rowId xmlns:a16="http://schemas.microsoft.com/office/drawing/2014/main" val="2480492347"/>
                  </a:ext>
                </a:extLst>
              </a:tr>
              <a:tr h="874974">
                <a:tc vMerge="1">
                  <a:txBody>
                    <a:bodyPr/>
                    <a:lstStyle/>
                    <a:p>
                      <a:endParaRPr lang="pt-BR"/>
                    </a:p>
                  </a:txBody>
                  <a:tcPr/>
                </a:tc>
                <a:tc>
                  <a:txBody>
                    <a:bodyPr/>
                    <a:lstStyle/>
                    <a:p>
                      <a:pPr algn="just" rtl="0" fontAlgn="base"/>
                      <a:r>
                        <a:rPr lang="en-US" sz="1000" b="0" i="0" u="none" strike="noStrike">
                          <a:effectLst/>
                          <a:latin typeface="+mn-lt"/>
                        </a:rPr>
                        <a:t>Constituencies </a:t>
                      </a:r>
                      <a:endParaRPr lang="en-US" sz="2400" b="0" i="0" u="none" strike="noStrike">
                        <a:effectLst/>
                        <a:latin typeface="+mn-lt"/>
                      </a:endParaRPr>
                    </a:p>
                  </a:txBody>
                  <a:tcPr marL="55145" marR="55145" marT="27573" marB="27573">
                    <a:lnL>
                      <a:noFill/>
                    </a:lnL>
                    <a:lnR>
                      <a:noFill/>
                    </a:lnR>
                    <a:lnT w="9525" cap="flat" cmpd="sng" algn="ctr">
                      <a:solidFill>
                        <a:srgbClr val="5B9BD5"/>
                      </a:solidFill>
                      <a:prstDash val="solid"/>
                      <a:round/>
                      <a:headEnd type="none" w="med" len="med"/>
                      <a:tailEnd type="none" w="med" len="med"/>
                    </a:lnT>
                    <a:lnB w="9525" cap="flat" cmpd="sng" algn="ctr">
                      <a:solidFill>
                        <a:srgbClr val="5B9BD5"/>
                      </a:solidFill>
                      <a:prstDash val="solid"/>
                      <a:round/>
                      <a:headEnd type="none" w="med" len="med"/>
                      <a:tailEnd type="none" w="med" len="med"/>
                    </a:lnB>
                    <a:noFill/>
                  </a:tcPr>
                </a:tc>
                <a:tc>
                  <a:txBody>
                    <a:bodyPr/>
                    <a:lstStyle/>
                    <a:p>
                      <a:pPr algn="l" rtl="0" fontAlgn="base"/>
                      <a:r>
                        <a:rPr lang="en-US" sz="1000" b="0" i="0" u="none" strike="noStrike">
                          <a:solidFill>
                            <a:srgbClr val="000000"/>
                          </a:solidFill>
                          <a:effectLst/>
                          <a:latin typeface="+mn-lt"/>
                        </a:rPr>
                        <a:t>Centers of excellence and innovation in AI </a:t>
                      </a:r>
                      <a:endParaRPr lang="en-US" sz="2400" b="0" i="0" u="none" strike="noStrike">
                        <a:effectLst/>
                        <a:latin typeface="+mn-lt"/>
                      </a:endParaRPr>
                    </a:p>
                    <a:p>
                      <a:pPr algn="l" rtl="0" fontAlgn="base"/>
                      <a:r>
                        <a:rPr lang="en-US" sz="1000" b="0" i="0" u="none" strike="noStrike">
                          <a:solidFill>
                            <a:srgbClr val="000000"/>
                          </a:solidFill>
                          <a:effectLst/>
                          <a:latin typeface="+mn-lt"/>
                        </a:rPr>
                        <a:t>Common development framework </a:t>
                      </a:r>
                      <a:endParaRPr lang="en-US" sz="2400" b="0" i="0" u="none" strike="noStrike">
                        <a:effectLst/>
                        <a:latin typeface="+mn-lt"/>
                      </a:endParaRPr>
                    </a:p>
                    <a:p>
                      <a:pPr algn="l" rtl="0" fontAlgn="base"/>
                      <a:r>
                        <a:rPr lang="en-US" sz="1000" b="0" i="0" u="none" strike="noStrike">
                          <a:solidFill>
                            <a:srgbClr val="000000"/>
                          </a:solidFill>
                          <a:effectLst/>
                          <a:latin typeface="+mn-lt"/>
                        </a:rPr>
                        <a:t>Cooperation with universities </a:t>
                      </a:r>
                      <a:endParaRPr lang="en-US" sz="2400" b="0" i="0" u="none" strike="noStrike">
                        <a:effectLst/>
                        <a:latin typeface="+mn-lt"/>
                      </a:endParaRPr>
                    </a:p>
                    <a:p>
                      <a:pPr algn="just" rtl="0" fontAlgn="base"/>
                      <a:r>
                        <a:rPr lang="en-US" sz="1000" b="0" i="0" u="none" strike="noStrike">
                          <a:solidFill>
                            <a:srgbClr val="000000"/>
                          </a:solidFill>
                          <a:effectLst/>
                          <a:latin typeface="+mn-lt"/>
                        </a:rPr>
                        <a:t>Coordination </a:t>
                      </a:r>
                      <a:endParaRPr lang="en-US" sz="2400" b="0" i="0" u="none" strike="noStrike">
                        <a:effectLst/>
                        <a:latin typeface="+mn-lt"/>
                      </a:endParaRPr>
                    </a:p>
                    <a:p>
                      <a:pPr algn="just" rtl="0" fontAlgn="base"/>
                      <a:r>
                        <a:rPr lang="en-US" sz="1000" b="0" i="0" u="none" strike="noStrike">
                          <a:effectLst/>
                          <a:latin typeface="+mn-lt"/>
                        </a:rPr>
                        <a:t>Political support </a:t>
                      </a:r>
                      <a:endParaRPr lang="en-US" sz="2400" b="0" i="0" u="none" strike="noStrike">
                        <a:effectLst/>
                        <a:latin typeface="+mn-lt"/>
                      </a:endParaRPr>
                    </a:p>
                    <a:p>
                      <a:pPr algn="just" rtl="0" fontAlgn="base"/>
                      <a:r>
                        <a:rPr lang="en-US" sz="1000" b="0" i="0" u="none" strike="noStrike">
                          <a:effectLst/>
                          <a:latin typeface="+mn-lt"/>
                        </a:rPr>
                        <a:t>Transparency </a:t>
                      </a:r>
                      <a:endParaRPr lang="en-US" sz="2400" b="0" i="0" u="none" strike="noStrike">
                        <a:effectLst/>
                        <a:latin typeface="+mn-lt"/>
                      </a:endParaRPr>
                    </a:p>
                  </a:txBody>
                  <a:tcPr marL="55145" marR="55145" marT="27573" marB="27573">
                    <a:lnL>
                      <a:noFill/>
                    </a:lnL>
                    <a:lnR w="9525" cap="flat" cmpd="sng" algn="ctr">
                      <a:solidFill>
                        <a:srgbClr val="5B9BD5"/>
                      </a:solidFill>
                      <a:prstDash val="solid"/>
                      <a:round/>
                      <a:headEnd type="none" w="med" len="med"/>
                      <a:tailEnd type="none" w="med" len="med"/>
                    </a:lnR>
                    <a:lnT w="9525" cap="flat" cmpd="sng" algn="ctr">
                      <a:solidFill>
                        <a:srgbClr val="5B9BD5"/>
                      </a:solidFill>
                      <a:prstDash val="solid"/>
                      <a:round/>
                      <a:headEnd type="none" w="med" len="med"/>
                      <a:tailEnd type="none" w="med" len="med"/>
                    </a:lnT>
                    <a:lnB w="9525" cap="flat" cmpd="sng" algn="ctr">
                      <a:solidFill>
                        <a:srgbClr val="5B9BD5"/>
                      </a:solidFill>
                      <a:prstDash val="solid"/>
                      <a:round/>
                      <a:headEnd type="none" w="med" len="med"/>
                      <a:tailEnd type="none" w="med" len="med"/>
                    </a:lnB>
                    <a:noFill/>
                  </a:tcPr>
                </a:tc>
                <a:extLst>
                  <a:ext uri="{0D108BD9-81ED-4DB2-BD59-A6C34878D82A}">
                    <a16:rowId xmlns:a16="http://schemas.microsoft.com/office/drawing/2014/main" val="1273241840"/>
                  </a:ext>
                </a:extLst>
              </a:tr>
              <a:tr h="1007204">
                <a:tc rowSpan="3">
                  <a:txBody>
                    <a:bodyPr/>
                    <a:lstStyle/>
                    <a:p>
                      <a:pPr algn="just" rtl="0" fontAlgn="base"/>
                      <a:r>
                        <a:rPr lang="en-US" sz="1000" b="1" i="0" u="none" strike="noStrike">
                          <a:effectLst/>
                          <a:highlight>
                            <a:srgbClr val="FFFFFF"/>
                          </a:highlight>
                          <a:latin typeface="+mn-lt"/>
                        </a:rPr>
                        <a:t>Technical layer </a:t>
                      </a:r>
                      <a:endParaRPr lang="en-US" sz="2400" b="0" i="0" u="none" strike="noStrike">
                        <a:effectLst/>
                        <a:latin typeface="+mn-lt"/>
                      </a:endParaRPr>
                    </a:p>
                  </a:txBody>
                  <a:tcPr marL="55145" marR="55145" marT="27573" marB="27573">
                    <a:lnL w="9525" cap="flat" cmpd="sng" algn="ctr">
                      <a:solidFill>
                        <a:srgbClr val="5B9BD5"/>
                      </a:solidFill>
                      <a:prstDash val="solid"/>
                      <a:round/>
                      <a:headEnd type="none" w="med" len="med"/>
                      <a:tailEnd type="none" w="med" len="med"/>
                    </a:lnL>
                    <a:lnR>
                      <a:noFill/>
                    </a:lnR>
                    <a:lnT w="9525" cap="flat" cmpd="sng" algn="ctr">
                      <a:solidFill>
                        <a:srgbClr val="5B9BD5"/>
                      </a:solidFill>
                      <a:prstDash val="solid"/>
                      <a:round/>
                      <a:headEnd type="none" w="med" len="med"/>
                      <a:tailEnd type="none" w="med" len="med"/>
                    </a:lnT>
                    <a:lnB w="9525" cap="flat" cmpd="sng" algn="ctr">
                      <a:solidFill>
                        <a:srgbClr val="5B9BD5"/>
                      </a:solidFill>
                      <a:prstDash val="solid"/>
                      <a:round/>
                      <a:headEnd type="none" w="med" len="med"/>
                      <a:tailEnd type="none" w="med" len="med"/>
                    </a:lnB>
                    <a:noFill/>
                  </a:tcPr>
                </a:tc>
                <a:tc>
                  <a:txBody>
                    <a:bodyPr/>
                    <a:lstStyle/>
                    <a:p>
                      <a:pPr algn="just" rtl="0" fontAlgn="base"/>
                      <a:r>
                        <a:rPr lang="en-US" sz="1000" b="0" i="0" u="none" strike="noStrike">
                          <a:effectLst/>
                          <a:latin typeface="+mn-lt"/>
                        </a:rPr>
                        <a:t>Data governance </a:t>
                      </a:r>
                      <a:endParaRPr lang="en-US" sz="2400" b="0" i="0" u="none" strike="noStrike">
                        <a:effectLst/>
                        <a:latin typeface="+mn-lt"/>
                      </a:endParaRPr>
                    </a:p>
                  </a:txBody>
                  <a:tcPr marL="55145" marR="55145" marT="27573" marB="27573">
                    <a:lnL>
                      <a:noFill/>
                    </a:lnL>
                    <a:lnR>
                      <a:noFill/>
                    </a:lnR>
                    <a:lnT w="9525" cap="flat" cmpd="sng" algn="ctr">
                      <a:solidFill>
                        <a:srgbClr val="5B9BD5"/>
                      </a:solidFill>
                      <a:prstDash val="solid"/>
                      <a:round/>
                      <a:headEnd type="none" w="med" len="med"/>
                      <a:tailEnd type="none" w="med" len="med"/>
                    </a:lnT>
                    <a:lnB w="9525" cap="flat" cmpd="sng" algn="ctr">
                      <a:solidFill>
                        <a:srgbClr val="5B9BD5"/>
                      </a:solidFill>
                      <a:prstDash val="solid"/>
                      <a:round/>
                      <a:headEnd type="none" w="med" len="med"/>
                      <a:tailEnd type="none" w="med" len="med"/>
                    </a:lnB>
                    <a:noFill/>
                  </a:tcPr>
                </a:tc>
                <a:tc>
                  <a:txBody>
                    <a:bodyPr/>
                    <a:lstStyle/>
                    <a:p>
                      <a:pPr algn="l" rtl="0" fontAlgn="base"/>
                      <a:r>
                        <a:rPr lang="en-US" sz="1000" b="0" i="0" u="none" strike="noStrike">
                          <a:solidFill>
                            <a:srgbClr val="000000"/>
                          </a:solidFill>
                          <a:effectLst/>
                          <a:latin typeface="+mn-lt"/>
                        </a:rPr>
                        <a:t>Data assessment and exclusion in public databases </a:t>
                      </a:r>
                      <a:endParaRPr lang="en-US" sz="2400" b="0" i="0" u="none" strike="noStrike">
                        <a:effectLst/>
                        <a:latin typeface="+mn-lt"/>
                      </a:endParaRPr>
                    </a:p>
                    <a:p>
                      <a:pPr algn="l" rtl="0" fontAlgn="base"/>
                      <a:r>
                        <a:rPr lang="en-US" sz="1000" b="0" i="0" u="none" strike="noStrike">
                          <a:solidFill>
                            <a:srgbClr val="000000"/>
                          </a:solidFill>
                          <a:effectLst/>
                          <a:latin typeface="+mn-lt"/>
                        </a:rPr>
                        <a:t>Data collection  </a:t>
                      </a:r>
                      <a:endParaRPr lang="en-US" sz="2400" b="0" i="0" u="none" strike="noStrike">
                        <a:effectLst/>
                        <a:latin typeface="+mn-lt"/>
                      </a:endParaRPr>
                    </a:p>
                    <a:p>
                      <a:pPr algn="l" rtl="0" fontAlgn="base"/>
                      <a:r>
                        <a:rPr lang="en-US" sz="1000" b="0" i="0" u="none" strike="noStrike">
                          <a:solidFill>
                            <a:srgbClr val="000000"/>
                          </a:solidFill>
                          <a:effectLst/>
                          <a:latin typeface="+mn-lt"/>
                        </a:rPr>
                        <a:t>Data qualification  </a:t>
                      </a:r>
                      <a:endParaRPr lang="en-US" sz="2400" b="0" i="0" u="none" strike="noStrike">
                        <a:effectLst/>
                        <a:latin typeface="+mn-lt"/>
                      </a:endParaRPr>
                    </a:p>
                    <a:p>
                      <a:pPr algn="l" rtl="0" fontAlgn="base"/>
                      <a:r>
                        <a:rPr lang="en-US" sz="1000" b="0" i="0" u="none" strike="noStrike">
                          <a:solidFill>
                            <a:srgbClr val="000000"/>
                          </a:solidFill>
                          <a:effectLst/>
                          <a:latin typeface="+mn-lt"/>
                        </a:rPr>
                        <a:t>Data sharing </a:t>
                      </a:r>
                      <a:endParaRPr lang="en-US" sz="2400" b="0" i="0" u="none" strike="noStrike">
                        <a:effectLst/>
                        <a:latin typeface="+mn-lt"/>
                      </a:endParaRPr>
                    </a:p>
                    <a:p>
                      <a:pPr algn="l" rtl="0" fontAlgn="base"/>
                      <a:r>
                        <a:rPr lang="en-US" sz="1000" b="0" i="0" u="none" strike="noStrike">
                          <a:solidFill>
                            <a:srgbClr val="000000"/>
                          </a:solidFill>
                          <a:effectLst/>
                          <a:latin typeface="+mn-lt"/>
                        </a:rPr>
                        <a:t>Interoperability </a:t>
                      </a:r>
                      <a:endParaRPr lang="en-US" sz="2400" b="0" i="0" u="none" strike="noStrike">
                        <a:effectLst/>
                        <a:latin typeface="+mn-lt"/>
                      </a:endParaRPr>
                    </a:p>
                    <a:p>
                      <a:pPr algn="l" rtl="0" fontAlgn="base"/>
                      <a:r>
                        <a:rPr lang="en-US" sz="1000" b="0" i="0" u="none" strike="noStrike">
                          <a:solidFill>
                            <a:srgbClr val="000000"/>
                          </a:solidFill>
                          <a:effectLst/>
                          <a:latin typeface="+mn-lt"/>
                        </a:rPr>
                        <a:t>Open data policy </a:t>
                      </a:r>
                      <a:endParaRPr lang="en-US" sz="2400" b="0" i="0" u="none" strike="noStrike">
                        <a:effectLst/>
                        <a:latin typeface="+mn-lt"/>
                      </a:endParaRPr>
                    </a:p>
                    <a:p>
                      <a:pPr algn="l" rtl="0" fontAlgn="base"/>
                      <a:r>
                        <a:rPr lang="en-US" sz="1000" b="0" i="0" u="none" strike="noStrike">
                          <a:solidFill>
                            <a:srgbClr val="000000"/>
                          </a:solidFill>
                          <a:effectLst/>
                          <a:latin typeface="+mn-lt"/>
                        </a:rPr>
                        <a:t>Opening system training databases </a:t>
                      </a:r>
                      <a:endParaRPr lang="en-US" sz="2400" b="0" i="0" u="none" strike="noStrike">
                        <a:effectLst/>
                        <a:latin typeface="+mn-lt"/>
                      </a:endParaRPr>
                    </a:p>
                  </a:txBody>
                  <a:tcPr marL="55145" marR="55145" marT="27573" marB="27573">
                    <a:lnL>
                      <a:noFill/>
                    </a:lnL>
                    <a:lnR w="9525" cap="flat" cmpd="sng" algn="ctr">
                      <a:solidFill>
                        <a:srgbClr val="5B9BD5"/>
                      </a:solidFill>
                      <a:prstDash val="solid"/>
                      <a:round/>
                      <a:headEnd type="none" w="med" len="med"/>
                      <a:tailEnd type="none" w="med" len="med"/>
                    </a:lnR>
                    <a:lnT w="9525" cap="flat" cmpd="sng" algn="ctr">
                      <a:solidFill>
                        <a:srgbClr val="5B9BD5"/>
                      </a:solidFill>
                      <a:prstDash val="solid"/>
                      <a:round/>
                      <a:headEnd type="none" w="med" len="med"/>
                      <a:tailEnd type="none" w="med" len="med"/>
                    </a:lnT>
                    <a:lnB w="9525" cap="flat" cmpd="sng" algn="ctr">
                      <a:solidFill>
                        <a:srgbClr val="5B9BD5"/>
                      </a:solidFill>
                      <a:prstDash val="solid"/>
                      <a:round/>
                      <a:headEnd type="none" w="med" len="med"/>
                      <a:tailEnd type="none" w="med" len="med"/>
                    </a:lnB>
                    <a:noFill/>
                  </a:tcPr>
                </a:tc>
                <a:extLst>
                  <a:ext uri="{0D108BD9-81ED-4DB2-BD59-A6C34878D82A}">
                    <a16:rowId xmlns:a16="http://schemas.microsoft.com/office/drawing/2014/main" val="1113382659"/>
                  </a:ext>
                </a:extLst>
              </a:tr>
              <a:tr h="742744">
                <a:tc vMerge="1">
                  <a:txBody>
                    <a:bodyPr/>
                    <a:lstStyle/>
                    <a:p>
                      <a:endParaRPr lang="pt-BR"/>
                    </a:p>
                  </a:txBody>
                  <a:tcPr/>
                </a:tc>
                <a:tc>
                  <a:txBody>
                    <a:bodyPr/>
                    <a:lstStyle/>
                    <a:p>
                      <a:pPr algn="just" rtl="0" fontAlgn="base"/>
                      <a:r>
                        <a:rPr lang="en-US" sz="1000" b="0" i="0" u="none" strike="noStrike">
                          <a:effectLst/>
                          <a:latin typeface="+mn-lt"/>
                        </a:rPr>
                        <a:t>Algorithmic accountability </a:t>
                      </a:r>
                      <a:endParaRPr lang="en-US" sz="2400" b="0" i="0" u="none" strike="noStrike">
                        <a:effectLst/>
                        <a:latin typeface="+mn-lt"/>
                      </a:endParaRPr>
                    </a:p>
                  </a:txBody>
                  <a:tcPr marL="55145" marR="55145" marT="27573" marB="27573">
                    <a:lnL>
                      <a:noFill/>
                    </a:lnL>
                    <a:lnR>
                      <a:noFill/>
                    </a:lnR>
                    <a:lnT w="9525" cap="flat" cmpd="sng" algn="ctr">
                      <a:solidFill>
                        <a:srgbClr val="5B9BD5"/>
                      </a:solidFill>
                      <a:prstDash val="solid"/>
                      <a:round/>
                      <a:headEnd type="none" w="med" len="med"/>
                      <a:tailEnd type="none" w="med" len="med"/>
                    </a:lnT>
                    <a:lnB w="9525" cap="flat" cmpd="sng" algn="ctr">
                      <a:solidFill>
                        <a:srgbClr val="5B9BD5"/>
                      </a:solidFill>
                      <a:prstDash val="solid"/>
                      <a:round/>
                      <a:headEnd type="none" w="med" len="med"/>
                      <a:tailEnd type="none" w="med" len="med"/>
                    </a:lnB>
                    <a:noFill/>
                  </a:tcPr>
                </a:tc>
                <a:tc>
                  <a:txBody>
                    <a:bodyPr/>
                    <a:lstStyle/>
                    <a:p>
                      <a:pPr algn="l" rtl="0" fontAlgn="base"/>
                      <a:r>
                        <a:rPr lang="en-US" sz="1000" b="0" i="0" u="none" strike="noStrike">
                          <a:solidFill>
                            <a:srgbClr val="000000"/>
                          </a:solidFill>
                          <a:effectLst/>
                          <a:latin typeface="+mn-lt"/>
                        </a:rPr>
                        <a:t>Responsibility ecosystems </a:t>
                      </a:r>
                      <a:endParaRPr lang="en-US" sz="2400" b="0" i="0" u="none" strike="noStrike">
                        <a:effectLst/>
                        <a:latin typeface="+mn-lt"/>
                      </a:endParaRPr>
                    </a:p>
                    <a:p>
                      <a:pPr algn="l" rtl="0" fontAlgn="base"/>
                      <a:r>
                        <a:rPr lang="en-US" sz="1000" b="0" i="0" u="none" strike="noStrike">
                          <a:solidFill>
                            <a:srgbClr val="000000"/>
                          </a:solidFill>
                          <a:effectLst/>
                          <a:latin typeface="+mn-lt"/>
                        </a:rPr>
                        <a:t>AI oversight and control agency </a:t>
                      </a:r>
                      <a:endParaRPr lang="en-US" sz="2400" b="0" i="0" u="none" strike="noStrike">
                        <a:effectLst/>
                        <a:latin typeface="+mn-lt"/>
                      </a:endParaRPr>
                    </a:p>
                    <a:p>
                      <a:pPr algn="l" rtl="0" fontAlgn="base"/>
                      <a:r>
                        <a:rPr lang="en-US" sz="1000" b="0" i="0" u="none" strike="noStrike">
                          <a:solidFill>
                            <a:srgbClr val="000000"/>
                          </a:solidFill>
                          <a:effectLst/>
                          <a:latin typeface="+mn-lt"/>
                        </a:rPr>
                        <a:t>Algorithmic audits </a:t>
                      </a:r>
                      <a:endParaRPr lang="en-US" sz="2400" b="0" i="0" u="none" strike="noStrike">
                        <a:effectLst/>
                        <a:latin typeface="+mn-lt"/>
                      </a:endParaRPr>
                    </a:p>
                    <a:p>
                      <a:pPr algn="l" rtl="0" fontAlgn="base"/>
                      <a:r>
                        <a:rPr lang="en-US" sz="1000" b="0" i="0" u="none" strike="noStrike">
                          <a:solidFill>
                            <a:srgbClr val="000000"/>
                          </a:solidFill>
                          <a:effectLst/>
                          <a:latin typeface="+mn-lt"/>
                        </a:rPr>
                        <a:t>Algorithmic risk allocations  </a:t>
                      </a:r>
                      <a:endParaRPr lang="en-US" sz="2400" b="0" i="0" u="none" strike="noStrike">
                        <a:effectLst/>
                        <a:latin typeface="+mn-lt"/>
                      </a:endParaRPr>
                    </a:p>
                    <a:p>
                      <a:pPr algn="l" rtl="0" fontAlgn="base"/>
                      <a:r>
                        <a:rPr lang="en-US" sz="1000" b="0" i="0" u="none" strike="noStrike">
                          <a:solidFill>
                            <a:srgbClr val="000000"/>
                          </a:solidFill>
                          <a:effectLst/>
                          <a:latin typeface="+mn-lt"/>
                        </a:rPr>
                        <a:t>Public algorithm registries </a:t>
                      </a:r>
                      <a:endParaRPr lang="en-US" sz="2400" b="0" i="0" u="none" strike="noStrike">
                        <a:effectLst/>
                        <a:latin typeface="+mn-lt"/>
                      </a:endParaRPr>
                    </a:p>
                  </a:txBody>
                  <a:tcPr marL="55145" marR="55145" marT="27573" marB="27573">
                    <a:lnL>
                      <a:noFill/>
                    </a:lnL>
                    <a:lnR w="9525" cap="flat" cmpd="sng" algn="ctr">
                      <a:solidFill>
                        <a:srgbClr val="5B9BD5"/>
                      </a:solidFill>
                      <a:prstDash val="solid"/>
                      <a:round/>
                      <a:headEnd type="none" w="med" len="med"/>
                      <a:tailEnd type="none" w="med" len="med"/>
                    </a:lnR>
                    <a:lnT w="9525" cap="flat" cmpd="sng" algn="ctr">
                      <a:solidFill>
                        <a:srgbClr val="5B9BD5"/>
                      </a:solidFill>
                      <a:prstDash val="solid"/>
                      <a:round/>
                      <a:headEnd type="none" w="med" len="med"/>
                      <a:tailEnd type="none" w="med" len="med"/>
                    </a:lnT>
                    <a:lnB w="9525" cap="flat" cmpd="sng" algn="ctr">
                      <a:solidFill>
                        <a:srgbClr val="5B9BD5"/>
                      </a:solidFill>
                      <a:prstDash val="solid"/>
                      <a:round/>
                      <a:headEnd type="none" w="med" len="med"/>
                      <a:tailEnd type="none" w="med" len="med"/>
                    </a:lnB>
                    <a:noFill/>
                  </a:tcPr>
                </a:tc>
                <a:extLst>
                  <a:ext uri="{0D108BD9-81ED-4DB2-BD59-A6C34878D82A}">
                    <a16:rowId xmlns:a16="http://schemas.microsoft.com/office/drawing/2014/main" val="4493835"/>
                  </a:ext>
                </a:extLst>
              </a:tr>
              <a:tr h="874974">
                <a:tc vMerge="1">
                  <a:txBody>
                    <a:bodyPr/>
                    <a:lstStyle/>
                    <a:p>
                      <a:endParaRPr lang="pt-BR"/>
                    </a:p>
                  </a:txBody>
                  <a:tcPr/>
                </a:tc>
                <a:tc>
                  <a:txBody>
                    <a:bodyPr/>
                    <a:lstStyle/>
                    <a:p>
                      <a:pPr algn="just" rtl="0" fontAlgn="base"/>
                      <a:r>
                        <a:rPr lang="en-US" sz="1000" b="0" i="0" u="none" strike="noStrike">
                          <a:effectLst/>
                          <a:latin typeface="+mn-lt"/>
                        </a:rPr>
                        <a:t>Standards </a:t>
                      </a:r>
                      <a:endParaRPr lang="en-US" sz="2400" b="0" i="0" u="none" strike="noStrike">
                        <a:effectLst/>
                        <a:latin typeface="+mn-lt"/>
                      </a:endParaRPr>
                    </a:p>
                  </a:txBody>
                  <a:tcPr marL="55145" marR="55145" marT="27573" marB="27573">
                    <a:lnL>
                      <a:noFill/>
                    </a:lnL>
                    <a:lnR>
                      <a:noFill/>
                    </a:lnR>
                    <a:lnT w="9525" cap="flat" cmpd="sng" algn="ctr">
                      <a:solidFill>
                        <a:srgbClr val="5B9BD5"/>
                      </a:solidFill>
                      <a:prstDash val="solid"/>
                      <a:round/>
                      <a:headEnd type="none" w="med" len="med"/>
                      <a:tailEnd type="none" w="med" len="med"/>
                    </a:lnT>
                    <a:lnB w="9525" cap="flat" cmpd="sng" algn="ctr">
                      <a:solidFill>
                        <a:srgbClr val="5B9BD5"/>
                      </a:solidFill>
                      <a:prstDash val="solid"/>
                      <a:round/>
                      <a:headEnd type="none" w="med" len="med"/>
                      <a:tailEnd type="none" w="med" len="med"/>
                    </a:lnB>
                    <a:noFill/>
                  </a:tcPr>
                </a:tc>
                <a:tc>
                  <a:txBody>
                    <a:bodyPr/>
                    <a:lstStyle/>
                    <a:p>
                      <a:pPr algn="l" rtl="0" fontAlgn="base"/>
                      <a:r>
                        <a:rPr lang="en-US" sz="1000" b="0" i="0" u="none" strike="noStrike">
                          <a:solidFill>
                            <a:srgbClr val="000000"/>
                          </a:solidFill>
                          <a:effectLst/>
                          <a:latin typeface="+mn-lt"/>
                        </a:rPr>
                        <a:t>AI development toolkits </a:t>
                      </a:r>
                      <a:endParaRPr lang="en-US" sz="2400" b="0" i="0" u="none" strike="noStrike">
                        <a:effectLst/>
                        <a:latin typeface="+mn-lt"/>
                      </a:endParaRPr>
                    </a:p>
                    <a:p>
                      <a:pPr algn="l" rtl="0" fontAlgn="base"/>
                      <a:r>
                        <a:rPr lang="en-US" sz="1000" b="0" i="0" u="none" strike="noStrike">
                          <a:solidFill>
                            <a:srgbClr val="000000"/>
                          </a:solidFill>
                          <a:effectLst/>
                          <a:latin typeface="+mn-lt"/>
                        </a:rPr>
                        <a:t>Cybersecurity infrastructures </a:t>
                      </a:r>
                      <a:endParaRPr lang="en-US" sz="2400" b="0" i="0" u="none" strike="noStrike">
                        <a:effectLst/>
                        <a:latin typeface="+mn-lt"/>
                      </a:endParaRPr>
                    </a:p>
                    <a:p>
                      <a:pPr algn="l" rtl="0" fontAlgn="base"/>
                      <a:r>
                        <a:rPr lang="en-US" sz="1000" b="0" i="0" u="none" strike="noStrike">
                          <a:solidFill>
                            <a:srgbClr val="000000"/>
                          </a:solidFill>
                          <a:effectLst/>
                          <a:latin typeface="+mn-lt"/>
                        </a:rPr>
                        <a:t>Standardization of algorithm selection. </a:t>
                      </a:r>
                      <a:endParaRPr lang="en-US" sz="2400" b="0" i="0" u="none" strike="noStrike">
                        <a:effectLst/>
                        <a:latin typeface="+mn-lt"/>
                      </a:endParaRPr>
                    </a:p>
                    <a:p>
                      <a:pPr algn="l" rtl="0" fontAlgn="base"/>
                      <a:r>
                        <a:rPr lang="en-US" sz="1000" b="0" i="0" u="none" strike="noStrike">
                          <a:solidFill>
                            <a:srgbClr val="000000"/>
                          </a:solidFill>
                          <a:effectLst/>
                          <a:latin typeface="+mn-lt"/>
                        </a:rPr>
                        <a:t>Standardization of technical documentation  </a:t>
                      </a:r>
                      <a:endParaRPr lang="en-US" sz="2400" b="0" i="0" u="none" strike="noStrike">
                        <a:effectLst/>
                        <a:latin typeface="+mn-lt"/>
                      </a:endParaRPr>
                    </a:p>
                    <a:p>
                      <a:pPr algn="l" rtl="0" fontAlgn="base"/>
                      <a:r>
                        <a:rPr lang="en-US" sz="1000" b="0" i="0" u="none" strike="noStrike">
                          <a:solidFill>
                            <a:srgbClr val="000000"/>
                          </a:solidFill>
                          <a:effectLst/>
                          <a:latin typeface="+mn-lt"/>
                        </a:rPr>
                        <a:t>System validation  </a:t>
                      </a:r>
                      <a:endParaRPr lang="en-US" sz="2400" b="0" i="0" u="none" strike="noStrike">
                        <a:effectLst/>
                        <a:latin typeface="+mn-lt"/>
                      </a:endParaRPr>
                    </a:p>
                    <a:p>
                      <a:pPr algn="l" rtl="0" fontAlgn="base"/>
                      <a:r>
                        <a:rPr lang="en-US" sz="1000" b="0" i="0" u="none" strike="noStrike">
                          <a:solidFill>
                            <a:srgbClr val="000000"/>
                          </a:solidFill>
                          <a:effectLst/>
                          <a:latin typeface="+mn-lt"/>
                        </a:rPr>
                        <a:t>Training database standards  </a:t>
                      </a:r>
                      <a:endParaRPr lang="en-US" sz="2400" b="0" i="0" u="none" strike="noStrike">
                        <a:effectLst/>
                        <a:latin typeface="+mn-lt"/>
                      </a:endParaRPr>
                    </a:p>
                  </a:txBody>
                  <a:tcPr marL="55145" marR="55145" marT="27573" marB="27573">
                    <a:lnL>
                      <a:noFill/>
                    </a:lnL>
                    <a:lnR w="9525" cap="flat" cmpd="sng" algn="ctr">
                      <a:solidFill>
                        <a:srgbClr val="5B9BD5"/>
                      </a:solidFill>
                      <a:prstDash val="solid"/>
                      <a:round/>
                      <a:headEnd type="none" w="med" len="med"/>
                      <a:tailEnd type="none" w="med" len="med"/>
                    </a:lnR>
                    <a:lnT w="9525" cap="flat" cmpd="sng" algn="ctr">
                      <a:solidFill>
                        <a:srgbClr val="5B9BD5"/>
                      </a:solidFill>
                      <a:prstDash val="solid"/>
                      <a:round/>
                      <a:headEnd type="none" w="med" len="med"/>
                      <a:tailEnd type="none" w="med" len="med"/>
                    </a:lnT>
                    <a:lnB w="9525" cap="flat" cmpd="sng" algn="ctr">
                      <a:solidFill>
                        <a:srgbClr val="5B9BD5"/>
                      </a:solidFill>
                      <a:prstDash val="solid"/>
                      <a:round/>
                      <a:headEnd type="none" w="med" len="med"/>
                      <a:tailEnd type="none" w="med" len="med"/>
                    </a:lnB>
                    <a:noFill/>
                  </a:tcPr>
                </a:tc>
                <a:extLst>
                  <a:ext uri="{0D108BD9-81ED-4DB2-BD59-A6C34878D82A}">
                    <a16:rowId xmlns:a16="http://schemas.microsoft.com/office/drawing/2014/main" val="3357986452"/>
                  </a:ext>
                </a:extLst>
              </a:tr>
              <a:tr h="346052">
                <a:tc rowSpan="2">
                  <a:txBody>
                    <a:bodyPr/>
                    <a:lstStyle/>
                    <a:p>
                      <a:pPr algn="just" rtl="0" fontAlgn="base"/>
                      <a:r>
                        <a:rPr lang="en-US" sz="1000" b="1" i="0" u="none" strike="noStrike">
                          <a:effectLst/>
                          <a:highlight>
                            <a:srgbClr val="FFFFFF"/>
                          </a:highlight>
                          <a:latin typeface="+mn-lt"/>
                        </a:rPr>
                        <a:t>Social &amp; legal layer </a:t>
                      </a:r>
                      <a:endParaRPr lang="en-US" sz="2400" b="0" i="0" u="none" strike="noStrike">
                        <a:effectLst/>
                        <a:latin typeface="+mn-lt"/>
                      </a:endParaRPr>
                    </a:p>
                  </a:txBody>
                  <a:tcPr marL="55145" marR="55145" marT="27573" marB="27573">
                    <a:lnL w="9525" cap="flat" cmpd="sng" algn="ctr">
                      <a:solidFill>
                        <a:srgbClr val="5B9BD5"/>
                      </a:solidFill>
                      <a:prstDash val="solid"/>
                      <a:round/>
                      <a:headEnd type="none" w="med" len="med"/>
                      <a:tailEnd type="none" w="med" len="med"/>
                    </a:lnL>
                    <a:lnR>
                      <a:noFill/>
                    </a:lnR>
                    <a:lnT w="9525" cap="flat" cmpd="sng" algn="ctr">
                      <a:solidFill>
                        <a:srgbClr val="5B9BD5"/>
                      </a:solidFill>
                      <a:prstDash val="solid"/>
                      <a:round/>
                      <a:headEnd type="none" w="med" len="med"/>
                      <a:tailEnd type="none" w="med" len="med"/>
                    </a:lnT>
                    <a:lnB w="9525" cap="flat" cmpd="sng" algn="ctr">
                      <a:solidFill>
                        <a:srgbClr val="5B9BD5"/>
                      </a:solidFill>
                      <a:prstDash val="solid"/>
                      <a:round/>
                      <a:headEnd type="none" w="med" len="med"/>
                      <a:tailEnd type="none" w="med" len="med"/>
                    </a:lnB>
                    <a:noFill/>
                  </a:tcPr>
                </a:tc>
                <a:tc>
                  <a:txBody>
                    <a:bodyPr/>
                    <a:lstStyle/>
                    <a:p>
                      <a:pPr algn="just" rtl="0" fontAlgn="base"/>
                      <a:r>
                        <a:rPr lang="en-US" sz="1000" b="0" i="0" u="none" strike="noStrike">
                          <a:effectLst/>
                          <a:latin typeface="+mn-lt"/>
                        </a:rPr>
                        <a:t>Norms </a:t>
                      </a:r>
                      <a:endParaRPr lang="en-US" sz="2400" b="0" i="0" u="none" strike="noStrike">
                        <a:effectLst/>
                        <a:latin typeface="+mn-lt"/>
                      </a:endParaRPr>
                    </a:p>
                  </a:txBody>
                  <a:tcPr marL="55145" marR="55145" marT="27573" marB="27573">
                    <a:lnL>
                      <a:noFill/>
                    </a:lnL>
                    <a:lnR>
                      <a:noFill/>
                    </a:lnR>
                    <a:lnT w="9525" cap="flat" cmpd="sng" algn="ctr">
                      <a:solidFill>
                        <a:srgbClr val="5B9BD5"/>
                      </a:solidFill>
                      <a:prstDash val="solid"/>
                      <a:round/>
                      <a:headEnd type="none" w="med" len="med"/>
                      <a:tailEnd type="none" w="med" len="med"/>
                    </a:lnT>
                    <a:lnB w="9525" cap="flat" cmpd="sng" algn="ctr">
                      <a:solidFill>
                        <a:srgbClr val="5B9BD5"/>
                      </a:solidFill>
                      <a:prstDash val="solid"/>
                      <a:round/>
                      <a:headEnd type="none" w="med" len="med"/>
                      <a:tailEnd type="none" w="med" len="med"/>
                    </a:lnB>
                    <a:noFill/>
                  </a:tcPr>
                </a:tc>
                <a:tc>
                  <a:txBody>
                    <a:bodyPr/>
                    <a:lstStyle/>
                    <a:p>
                      <a:pPr algn="l" rtl="0" fontAlgn="base"/>
                      <a:r>
                        <a:rPr lang="en-US" sz="1000" b="0" i="0" u="none" strike="noStrike">
                          <a:solidFill>
                            <a:srgbClr val="000000"/>
                          </a:solidFill>
                          <a:effectLst/>
                          <a:latin typeface="+mn-lt"/>
                        </a:rPr>
                        <a:t>Principles </a:t>
                      </a:r>
                      <a:endParaRPr lang="en-US" sz="2400" b="0" i="0" u="none" strike="noStrike">
                        <a:effectLst/>
                        <a:latin typeface="+mn-lt"/>
                      </a:endParaRPr>
                    </a:p>
                    <a:p>
                      <a:pPr algn="just" rtl="0" fontAlgn="base"/>
                      <a:r>
                        <a:rPr lang="en-US" sz="1000" b="0" i="0" u="none" strike="noStrike">
                          <a:effectLst/>
                          <a:latin typeface="+mn-lt"/>
                        </a:rPr>
                        <a:t>Rights </a:t>
                      </a:r>
                      <a:endParaRPr lang="en-US" sz="2400" b="0" i="0" u="none" strike="noStrike">
                        <a:effectLst/>
                        <a:latin typeface="+mn-lt"/>
                      </a:endParaRPr>
                    </a:p>
                  </a:txBody>
                  <a:tcPr marL="55145" marR="55145" marT="27573" marB="27573">
                    <a:lnL>
                      <a:noFill/>
                    </a:lnL>
                    <a:lnR w="9525" cap="flat" cmpd="sng" algn="ctr">
                      <a:solidFill>
                        <a:srgbClr val="5B9BD5"/>
                      </a:solidFill>
                      <a:prstDash val="solid"/>
                      <a:round/>
                      <a:headEnd type="none" w="med" len="med"/>
                      <a:tailEnd type="none" w="med" len="med"/>
                    </a:lnR>
                    <a:lnT w="9525" cap="flat" cmpd="sng" algn="ctr">
                      <a:solidFill>
                        <a:srgbClr val="5B9BD5"/>
                      </a:solidFill>
                      <a:prstDash val="solid"/>
                      <a:round/>
                      <a:headEnd type="none" w="med" len="med"/>
                      <a:tailEnd type="none" w="med" len="med"/>
                    </a:lnT>
                    <a:lnB w="9525" cap="flat" cmpd="sng" algn="ctr">
                      <a:solidFill>
                        <a:srgbClr val="5B9BD5"/>
                      </a:solidFill>
                      <a:prstDash val="solid"/>
                      <a:round/>
                      <a:headEnd type="none" w="med" len="med"/>
                      <a:tailEnd type="none" w="med" len="med"/>
                    </a:lnB>
                    <a:noFill/>
                  </a:tcPr>
                </a:tc>
                <a:extLst>
                  <a:ext uri="{0D108BD9-81ED-4DB2-BD59-A6C34878D82A}">
                    <a16:rowId xmlns:a16="http://schemas.microsoft.com/office/drawing/2014/main" val="1416808695"/>
                  </a:ext>
                </a:extLst>
              </a:tr>
              <a:tr h="610513">
                <a:tc vMerge="1">
                  <a:txBody>
                    <a:bodyPr/>
                    <a:lstStyle/>
                    <a:p>
                      <a:endParaRPr lang="pt-BR"/>
                    </a:p>
                  </a:txBody>
                  <a:tcPr/>
                </a:tc>
                <a:tc>
                  <a:txBody>
                    <a:bodyPr/>
                    <a:lstStyle/>
                    <a:p>
                      <a:pPr algn="just" rtl="0" fontAlgn="base"/>
                      <a:r>
                        <a:rPr lang="en-US" sz="1000" b="0" i="0" u="none" strike="noStrike">
                          <a:effectLst/>
                          <a:latin typeface="+mn-lt"/>
                        </a:rPr>
                        <a:t>Regulation </a:t>
                      </a:r>
                      <a:endParaRPr lang="en-US" sz="2400" b="0" i="0" u="none" strike="noStrike">
                        <a:effectLst/>
                        <a:latin typeface="+mn-lt"/>
                      </a:endParaRPr>
                    </a:p>
                  </a:txBody>
                  <a:tcPr marL="55145" marR="55145" marT="27573" marB="27573">
                    <a:lnL>
                      <a:noFill/>
                    </a:lnL>
                    <a:lnR>
                      <a:noFill/>
                    </a:lnR>
                    <a:lnT w="9525" cap="flat" cmpd="sng" algn="ctr">
                      <a:solidFill>
                        <a:srgbClr val="5B9BD5"/>
                      </a:solidFill>
                      <a:prstDash val="solid"/>
                      <a:round/>
                      <a:headEnd type="none" w="med" len="med"/>
                      <a:tailEnd type="none" w="med" len="med"/>
                    </a:lnT>
                    <a:lnB w="9525" cap="flat" cmpd="sng" algn="ctr">
                      <a:solidFill>
                        <a:srgbClr val="5B9BD5"/>
                      </a:solidFill>
                      <a:prstDash val="solid"/>
                      <a:round/>
                      <a:headEnd type="none" w="med" len="med"/>
                      <a:tailEnd type="none" w="med" len="med"/>
                    </a:lnB>
                    <a:noFill/>
                  </a:tcPr>
                </a:tc>
                <a:tc>
                  <a:txBody>
                    <a:bodyPr/>
                    <a:lstStyle/>
                    <a:p>
                      <a:pPr algn="just" rtl="0" fontAlgn="base"/>
                      <a:r>
                        <a:rPr lang="en-US" sz="1000" b="0" i="0" u="none" strike="noStrike" dirty="0">
                          <a:solidFill>
                            <a:srgbClr val="000000"/>
                          </a:solidFill>
                          <a:effectLst/>
                          <a:latin typeface="+mn-lt"/>
                        </a:rPr>
                        <a:t>Periodic assessment of AI systems </a:t>
                      </a:r>
                      <a:endParaRPr lang="en-US" sz="2400" b="0" i="0" u="none" strike="noStrike" dirty="0">
                        <a:effectLst/>
                        <a:latin typeface="+mn-lt"/>
                      </a:endParaRPr>
                    </a:p>
                    <a:p>
                      <a:pPr algn="just" rtl="0" fontAlgn="base"/>
                      <a:r>
                        <a:rPr lang="en-US" sz="1000" b="0" i="0" u="none" strike="noStrike" dirty="0">
                          <a:solidFill>
                            <a:srgbClr val="000000"/>
                          </a:solidFill>
                          <a:effectLst/>
                          <a:latin typeface="+mn-lt"/>
                        </a:rPr>
                        <a:t>Regulatory sandboxes </a:t>
                      </a:r>
                      <a:endParaRPr lang="en-US" sz="2400" b="0" i="0" u="none" strike="noStrike" dirty="0">
                        <a:effectLst/>
                        <a:latin typeface="+mn-lt"/>
                      </a:endParaRPr>
                    </a:p>
                    <a:p>
                      <a:pPr algn="just" rtl="0" fontAlgn="base"/>
                      <a:r>
                        <a:rPr lang="en-US" sz="1000" b="0" i="0" u="none" strike="noStrike" dirty="0">
                          <a:effectLst/>
                          <a:latin typeface="+mn-lt"/>
                        </a:rPr>
                        <a:t>Privacy and data protection </a:t>
                      </a:r>
                      <a:endParaRPr lang="en-US" sz="2400" b="0" i="0" u="none" strike="noStrike" dirty="0">
                        <a:effectLst/>
                        <a:latin typeface="+mn-lt"/>
                      </a:endParaRPr>
                    </a:p>
                    <a:p>
                      <a:pPr algn="just" rtl="0" fontAlgn="base"/>
                      <a:r>
                        <a:rPr lang="en-US" sz="1000" b="0" i="0" u="none" strike="noStrike" dirty="0">
                          <a:effectLst/>
                          <a:latin typeface="+mn-lt"/>
                        </a:rPr>
                        <a:t>Intellectual property  </a:t>
                      </a:r>
                      <a:endParaRPr lang="en-US" sz="2400" b="0" i="0" u="none" strike="noStrike" dirty="0">
                        <a:effectLst/>
                        <a:latin typeface="+mn-lt"/>
                      </a:endParaRPr>
                    </a:p>
                  </a:txBody>
                  <a:tcPr marL="55145" marR="55145" marT="27573" marB="27573">
                    <a:lnL>
                      <a:noFill/>
                    </a:lnL>
                    <a:lnR w="9525" cap="flat" cmpd="sng" algn="ctr">
                      <a:solidFill>
                        <a:srgbClr val="5B9BD5"/>
                      </a:solidFill>
                      <a:prstDash val="solid"/>
                      <a:round/>
                      <a:headEnd type="none" w="med" len="med"/>
                      <a:tailEnd type="none" w="med" len="med"/>
                    </a:lnR>
                    <a:lnT w="9525" cap="flat" cmpd="sng" algn="ctr">
                      <a:solidFill>
                        <a:srgbClr val="5B9BD5"/>
                      </a:solidFill>
                      <a:prstDash val="solid"/>
                      <a:round/>
                      <a:headEnd type="none" w="med" len="med"/>
                      <a:tailEnd type="none" w="med" len="med"/>
                    </a:lnT>
                    <a:lnB w="9525" cap="flat" cmpd="sng" algn="ctr">
                      <a:solidFill>
                        <a:srgbClr val="5B9BD5"/>
                      </a:solidFill>
                      <a:prstDash val="solid"/>
                      <a:round/>
                      <a:headEnd type="none" w="med" len="med"/>
                      <a:tailEnd type="none" w="med" len="med"/>
                    </a:lnB>
                    <a:noFill/>
                  </a:tcPr>
                </a:tc>
                <a:extLst>
                  <a:ext uri="{0D108BD9-81ED-4DB2-BD59-A6C34878D82A}">
                    <a16:rowId xmlns:a16="http://schemas.microsoft.com/office/drawing/2014/main" val="3439409585"/>
                  </a:ext>
                </a:extLst>
              </a:tr>
            </a:tbl>
          </a:graphicData>
        </a:graphic>
      </p:graphicFrame>
    </p:spTree>
    <p:extLst>
      <p:ext uri="{BB962C8B-B14F-4D97-AF65-F5344CB8AC3E}">
        <p14:creationId xmlns:p14="http://schemas.microsoft.com/office/powerpoint/2010/main" val="22576710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2305" name="Straight Connector 12294">
            <a:extLst>
              <a:ext uri="{FF2B5EF4-FFF2-40B4-BE49-F238E27FC236}">
                <a16:creationId xmlns:a16="http://schemas.microsoft.com/office/drawing/2014/main" id="{D8689CE0-64D2-447C-9C1F-872D111D8AC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185205"/>
            <a:ext cx="804195" cy="0"/>
          </a:xfrm>
          <a:prstGeom prst="line">
            <a:avLst/>
          </a:prstGeom>
          <a:ln w="85725">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2306" name="Rectangle 12296">
            <a:extLst>
              <a:ext uri="{FF2B5EF4-FFF2-40B4-BE49-F238E27FC236}">
                <a16:creationId xmlns:a16="http://schemas.microsoft.com/office/drawing/2014/main" id="{561B1731-39D9-4145-8343-C209E1F09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107E5A4A-9AA9-98B7-4AEA-FAE2F1FFCE04}"/>
              </a:ext>
            </a:extLst>
          </p:cNvPr>
          <p:cNvSpPr>
            <a:spLocks noGrp="1"/>
          </p:cNvSpPr>
          <p:nvPr>
            <p:ph type="title"/>
          </p:nvPr>
        </p:nvSpPr>
        <p:spPr>
          <a:xfrm>
            <a:off x="1088137" y="1090245"/>
            <a:ext cx="6934730" cy="1294228"/>
          </a:xfrm>
        </p:spPr>
        <p:txBody>
          <a:bodyPr vert="horz" lIns="91440" tIns="45720" rIns="91440" bIns="45720" rtlCol="0" anchor="t">
            <a:normAutofit/>
          </a:bodyPr>
          <a:lstStyle/>
          <a:p>
            <a:r>
              <a:rPr lang="en-US" sz="4000" b="1" kern="1200" cap="none" baseline="0">
                <a:solidFill>
                  <a:schemeClr val="tx1"/>
                </a:solidFill>
                <a:latin typeface="+mj-lt"/>
                <a:ea typeface="+mj-ea"/>
                <a:cs typeface="+mj-cs"/>
              </a:rPr>
              <a:t>Concluindo</a:t>
            </a:r>
          </a:p>
        </p:txBody>
      </p:sp>
      <p:cxnSp>
        <p:nvCxnSpPr>
          <p:cNvPr id="12307" name="Straight Connector 12298">
            <a:extLst>
              <a:ext uri="{FF2B5EF4-FFF2-40B4-BE49-F238E27FC236}">
                <a16:creationId xmlns:a16="http://schemas.microsoft.com/office/drawing/2014/main" id="{F0748755-DDBC-46D0-91EC-1212A8EE2B4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22" y="1186683"/>
            <a:ext cx="804195" cy="0"/>
          </a:xfrm>
          <a:prstGeom prst="line">
            <a:avLst/>
          </a:prstGeom>
          <a:ln w="85725">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Imagem 6">
            <a:extLst>
              <a:ext uri="{FF2B5EF4-FFF2-40B4-BE49-F238E27FC236}">
                <a16:creationId xmlns:a16="http://schemas.microsoft.com/office/drawing/2014/main" id="{94A24A3F-6905-42D0-C1DA-558AA18AE2F9}"/>
              </a:ext>
            </a:extLst>
          </p:cNvPr>
          <p:cNvPicPr>
            <a:picLocks noChangeAspect="1"/>
          </p:cNvPicPr>
          <p:nvPr/>
        </p:nvPicPr>
        <p:blipFill>
          <a:blip r:embed="rId2"/>
          <a:srcRect l="1051" r="302" b="-1"/>
          <a:stretch/>
        </p:blipFill>
        <p:spPr>
          <a:xfrm>
            <a:off x="9182101" y="1"/>
            <a:ext cx="3009902" cy="1716312"/>
          </a:xfrm>
          <a:prstGeom prst="rect">
            <a:avLst/>
          </a:prstGeom>
        </p:spPr>
      </p:pic>
      <p:sp>
        <p:nvSpPr>
          <p:cNvPr id="4" name="Espaço Reservado para Texto 3">
            <a:extLst>
              <a:ext uri="{FF2B5EF4-FFF2-40B4-BE49-F238E27FC236}">
                <a16:creationId xmlns:a16="http://schemas.microsoft.com/office/drawing/2014/main" id="{7632FA1C-3AE9-872D-F494-D1AEADDCBB51}"/>
              </a:ext>
            </a:extLst>
          </p:cNvPr>
          <p:cNvSpPr>
            <a:spLocks noGrp="1"/>
          </p:cNvSpPr>
          <p:nvPr>
            <p:ph type="body" sz="half" idx="2"/>
          </p:nvPr>
        </p:nvSpPr>
        <p:spPr>
          <a:xfrm>
            <a:off x="575187" y="1887796"/>
            <a:ext cx="8288593" cy="3879954"/>
          </a:xfrm>
        </p:spPr>
        <p:txBody>
          <a:bodyPr vert="horz" lIns="91440" tIns="45720" rIns="91440" bIns="45720" rtlCol="0">
            <a:noAutofit/>
          </a:bodyPr>
          <a:lstStyle/>
          <a:p>
            <a:pPr indent="-228600">
              <a:buFont typeface="Neue Haas Grotesk Text Pro" panose="020B0504020202020204" pitchFamily="34" charset="0"/>
              <a:buChar char="-"/>
            </a:pPr>
            <a:r>
              <a:rPr lang="en-US" sz="1400" b="0" i="0" dirty="0">
                <a:effectLst/>
                <a:latin typeface="+mj-lt"/>
              </a:rPr>
              <a:t>A </a:t>
            </a:r>
            <a:r>
              <a:rPr lang="en-US" sz="1400" b="0" i="0" dirty="0" err="1">
                <a:effectLst/>
                <a:latin typeface="+mj-lt"/>
              </a:rPr>
              <a:t>inteligência</a:t>
            </a:r>
            <a:r>
              <a:rPr lang="en-US" sz="1400" b="0" i="0" dirty="0">
                <a:effectLst/>
                <a:latin typeface="+mj-lt"/>
              </a:rPr>
              <a:t> artificial </a:t>
            </a:r>
            <a:r>
              <a:rPr lang="en-US" sz="1400" b="0" i="0" dirty="0" err="1">
                <a:effectLst/>
                <a:latin typeface="+mj-lt"/>
              </a:rPr>
              <a:t>não</a:t>
            </a:r>
            <a:r>
              <a:rPr lang="en-US" sz="1400" b="0" i="0" dirty="0">
                <a:effectLst/>
                <a:latin typeface="+mj-lt"/>
              </a:rPr>
              <a:t> </a:t>
            </a:r>
            <a:r>
              <a:rPr lang="en-US" sz="1400" b="0" i="0" dirty="0" err="1">
                <a:effectLst/>
                <a:latin typeface="+mj-lt"/>
              </a:rPr>
              <a:t>muda</a:t>
            </a:r>
            <a:r>
              <a:rPr lang="en-US" sz="1400" b="0" i="0" dirty="0">
                <a:effectLst/>
                <a:latin typeface="+mj-lt"/>
              </a:rPr>
              <a:t> </a:t>
            </a:r>
            <a:r>
              <a:rPr lang="en-US" sz="1400" b="0" i="0" dirty="0" err="1">
                <a:effectLst/>
                <a:latin typeface="+mj-lt"/>
              </a:rPr>
              <a:t>os</a:t>
            </a:r>
            <a:r>
              <a:rPr lang="en-US" sz="1400" b="0" i="0" dirty="0">
                <a:effectLst/>
                <a:latin typeface="+mj-lt"/>
              </a:rPr>
              <a:t> </a:t>
            </a:r>
            <a:r>
              <a:rPr lang="en-US" sz="1400" b="0" i="0" dirty="0" err="1">
                <a:effectLst/>
                <a:latin typeface="+mj-lt"/>
              </a:rPr>
              <a:t>dilemas</a:t>
            </a:r>
            <a:r>
              <a:rPr lang="en-US" sz="1400" b="0" i="0" dirty="0">
                <a:effectLst/>
                <a:latin typeface="+mj-lt"/>
              </a:rPr>
              <a:t> para </a:t>
            </a:r>
            <a:r>
              <a:rPr lang="en-US" sz="1400" b="0" i="0" dirty="0" err="1">
                <a:effectLst/>
                <a:latin typeface="+mj-lt"/>
              </a:rPr>
              <a:t>tomada</a:t>
            </a:r>
            <a:r>
              <a:rPr lang="en-US" sz="1400" b="0" i="0" dirty="0">
                <a:effectLst/>
                <a:latin typeface="+mj-lt"/>
              </a:rPr>
              <a:t> de </a:t>
            </a:r>
            <a:r>
              <a:rPr lang="en-US" sz="1400" b="0" i="0" dirty="0" err="1">
                <a:effectLst/>
                <a:latin typeface="+mj-lt"/>
              </a:rPr>
              <a:t>decisão</a:t>
            </a:r>
            <a:r>
              <a:rPr lang="en-US" sz="1400" b="0" i="0" dirty="0">
                <a:effectLst/>
                <a:latin typeface="+mj-lt"/>
              </a:rPr>
              <a:t> e design de </a:t>
            </a:r>
            <a:r>
              <a:rPr lang="en-US" sz="1400" b="0" i="0" dirty="0" err="1">
                <a:effectLst/>
                <a:latin typeface="+mj-lt"/>
              </a:rPr>
              <a:t>políticas</a:t>
            </a:r>
            <a:r>
              <a:rPr lang="en-US" sz="1400" b="0" i="0" dirty="0">
                <a:effectLst/>
                <a:latin typeface="+mj-lt"/>
              </a:rPr>
              <a:t>. </a:t>
            </a:r>
            <a:r>
              <a:rPr lang="en-US" sz="1400" b="0" i="0" dirty="0" err="1">
                <a:effectLst/>
                <a:latin typeface="+mj-lt"/>
              </a:rPr>
              <a:t>Os</a:t>
            </a:r>
            <a:r>
              <a:rPr lang="en-US" sz="1400" b="0" i="0" dirty="0">
                <a:effectLst/>
                <a:latin typeface="+mj-lt"/>
              </a:rPr>
              <a:t> </a:t>
            </a:r>
            <a:r>
              <a:rPr lang="en-US" sz="1400" b="0" i="0" dirty="0" err="1">
                <a:effectLst/>
                <a:latin typeface="+mj-lt"/>
              </a:rPr>
              <a:t>dilemas</a:t>
            </a:r>
            <a:r>
              <a:rPr lang="en-US" sz="1400" b="0" i="0" dirty="0">
                <a:effectLst/>
                <a:latin typeface="+mj-lt"/>
              </a:rPr>
              <a:t> </a:t>
            </a:r>
            <a:r>
              <a:rPr lang="en-US" sz="1400" b="0" i="0" dirty="0" err="1">
                <a:effectLst/>
                <a:latin typeface="+mj-lt"/>
              </a:rPr>
              <a:t>políticos</a:t>
            </a:r>
            <a:r>
              <a:rPr lang="en-US" sz="1400" b="0" i="0" dirty="0">
                <a:effectLst/>
                <a:latin typeface="+mj-lt"/>
              </a:rPr>
              <a:t> e </a:t>
            </a:r>
            <a:r>
              <a:rPr lang="en-US" sz="1400" b="0" i="0" dirty="0" err="1">
                <a:effectLst/>
                <a:latin typeface="+mj-lt"/>
              </a:rPr>
              <a:t>sociais</a:t>
            </a:r>
            <a:r>
              <a:rPr lang="en-US" sz="1400" b="0" i="0" dirty="0">
                <a:effectLst/>
                <a:latin typeface="+mj-lt"/>
              </a:rPr>
              <a:t> </a:t>
            </a:r>
            <a:r>
              <a:rPr lang="en-US" sz="1400" b="0" i="0" dirty="0" err="1">
                <a:effectLst/>
                <a:latin typeface="+mj-lt"/>
              </a:rPr>
              <a:t>permanecem</a:t>
            </a:r>
            <a:r>
              <a:rPr lang="en-US" sz="1400" b="0" i="0" dirty="0">
                <a:effectLst/>
                <a:latin typeface="+mj-lt"/>
              </a:rPr>
              <a:t> </a:t>
            </a:r>
            <a:r>
              <a:rPr lang="en-US" sz="1400" b="0" i="0" dirty="0" err="1">
                <a:effectLst/>
                <a:latin typeface="+mj-lt"/>
              </a:rPr>
              <a:t>os</a:t>
            </a:r>
            <a:r>
              <a:rPr lang="en-US" sz="1400" b="0" i="0" dirty="0">
                <a:effectLst/>
                <a:latin typeface="+mj-lt"/>
              </a:rPr>
              <a:t> </a:t>
            </a:r>
            <a:r>
              <a:rPr lang="en-US" sz="1400" b="0" i="0" dirty="0" err="1">
                <a:effectLst/>
                <a:latin typeface="+mj-lt"/>
              </a:rPr>
              <a:t>mesmos</a:t>
            </a:r>
            <a:r>
              <a:rPr lang="en-US" sz="1400" b="0" i="0" dirty="0">
                <a:effectLst/>
                <a:latin typeface="+mj-lt"/>
              </a:rPr>
              <a:t>, mas com </a:t>
            </a:r>
            <a:r>
              <a:rPr lang="en-US" sz="1400" b="0" i="0" dirty="0" err="1">
                <a:effectLst/>
                <a:latin typeface="+mj-lt"/>
              </a:rPr>
              <a:t>práticas</a:t>
            </a:r>
            <a:r>
              <a:rPr lang="en-US" sz="1400" b="0" i="0" dirty="0">
                <a:effectLst/>
                <a:latin typeface="+mj-lt"/>
              </a:rPr>
              <a:t> </a:t>
            </a:r>
            <a:r>
              <a:rPr lang="en-US" sz="1400" b="0" i="0" dirty="0" err="1">
                <a:effectLst/>
                <a:latin typeface="+mj-lt"/>
              </a:rPr>
              <a:t>diferentes</a:t>
            </a:r>
            <a:r>
              <a:rPr lang="en-US" sz="1400" b="0" i="0" dirty="0">
                <a:effectLst/>
                <a:latin typeface="+mj-lt"/>
              </a:rPr>
              <a:t>, </a:t>
            </a:r>
            <a:r>
              <a:rPr lang="en-US" sz="1400" b="0" i="0" dirty="0" err="1">
                <a:effectLst/>
                <a:latin typeface="+mj-lt"/>
              </a:rPr>
              <a:t>envolvendo</a:t>
            </a:r>
            <a:r>
              <a:rPr lang="en-US" sz="1400" b="0" i="0" dirty="0">
                <a:effectLst/>
                <a:latin typeface="+mj-lt"/>
              </a:rPr>
              <a:t> </a:t>
            </a:r>
            <a:r>
              <a:rPr lang="en-US" sz="1400" b="0" i="0" dirty="0" err="1">
                <a:effectLst/>
                <a:latin typeface="+mj-lt"/>
              </a:rPr>
              <a:t>uma</a:t>
            </a:r>
            <a:r>
              <a:rPr lang="en-US" sz="1400" b="0" i="0" dirty="0">
                <a:effectLst/>
                <a:latin typeface="+mj-lt"/>
              </a:rPr>
              <a:t> </a:t>
            </a:r>
            <a:r>
              <a:rPr lang="en-US" sz="1400" b="0" i="0" dirty="0" err="1">
                <a:effectLst/>
                <a:latin typeface="+mj-lt"/>
              </a:rPr>
              <a:t>linguagem</a:t>
            </a:r>
            <a:r>
              <a:rPr lang="en-US" sz="1400" b="0" i="0" dirty="0">
                <a:effectLst/>
                <a:latin typeface="+mj-lt"/>
              </a:rPr>
              <a:t> </a:t>
            </a:r>
            <a:r>
              <a:rPr lang="en-US" sz="1400" b="0" i="0" dirty="0" err="1">
                <a:effectLst/>
                <a:latin typeface="+mj-lt"/>
              </a:rPr>
              <a:t>orientada</a:t>
            </a:r>
            <a:r>
              <a:rPr lang="en-US" sz="1400" b="0" i="0" dirty="0">
                <a:effectLst/>
                <a:latin typeface="+mj-lt"/>
              </a:rPr>
              <a:t> a dados, </a:t>
            </a:r>
            <a:r>
              <a:rPr lang="en-US" sz="1400" b="0" i="0" dirty="0" err="1">
                <a:effectLst/>
                <a:latin typeface="+mj-lt"/>
              </a:rPr>
              <a:t>arquiteturas</a:t>
            </a:r>
            <a:r>
              <a:rPr lang="en-US" sz="1400" b="0" i="0" dirty="0">
                <a:effectLst/>
                <a:latin typeface="+mj-lt"/>
              </a:rPr>
              <a:t> </a:t>
            </a:r>
            <a:r>
              <a:rPr lang="en-US" sz="1400" b="0" i="0" dirty="0" err="1">
                <a:effectLst/>
                <a:latin typeface="+mj-lt"/>
              </a:rPr>
              <a:t>algorítmicas</a:t>
            </a:r>
            <a:r>
              <a:rPr lang="en-US" sz="1400" b="0" i="0" dirty="0">
                <a:effectLst/>
                <a:latin typeface="+mj-lt"/>
              </a:rPr>
              <a:t>, design de </a:t>
            </a:r>
            <a:r>
              <a:rPr lang="en-US" sz="1400" b="0" i="0" dirty="0" err="1">
                <a:effectLst/>
                <a:latin typeface="+mj-lt"/>
              </a:rPr>
              <a:t>sistema</a:t>
            </a:r>
            <a:r>
              <a:rPr lang="en-US" sz="1400" b="0" i="0" dirty="0">
                <a:effectLst/>
                <a:latin typeface="+mj-lt"/>
              </a:rPr>
              <a:t> </a:t>
            </a:r>
            <a:r>
              <a:rPr lang="en-US" sz="1400" b="0" i="0" dirty="0" err="1">
                <a:effectLst/>
                <a:latin typeface="+mj-lt"/>
              </a:rPr>
              <a:t>lógico</a:t>
            </a:r>
            <a:r>
              <a:rPr lang="en-US" sz="1400" b="0" i="0" dirty="0">
                <a:effectLst/>
                <a:latin typeface="+mj-lt"/>
              </a:rPr>
              <a:t> e </a:t>
            </a:r>
            <a:r>
              <a:rPr lang="en-US" sz="1400" b="0" i="0" dirty="0" err="1">
                <a:effectLst/>
                <a:latin typeface="+mj-lt"/>
              </a:rPr>
              <a:t>abstrato</a:t>
            </a:r>
            <a:r>
              <a:rPr lang="en-US" sz="1400" b="0" i="0" dirty="0">
                <a:effectLst/>
                <a:latin typeface="+mj-lt"/>
              </a:rPr>
              <a:t>, </a:t>
            </a:r>
            <a:r>
              <a:rPr lang="en-US" sz="1400" b="0" i="0" dirty="0" err="1">
                <a:effectLst/>
                <a:latin typeface="+mj-lt"/>
              </a:rPr>
              <a:t>operação</a:t>
            </a:r>
            <a:r>
              <a:rPr lang="en-US" sz="1400" b="0" i="0" dirty="0">
                <a:effectLst/>
                <a:latin typeface="+mj-lt"/>
              </a:rPr>
              <a:t> e </a:t>
            </a:r>
            <a:r>
              <a:rPr lang="en-US" sz="1400" b="0" i="0" dirty="0" err="1">
                <a:effectLst/>
                <a:latin typeface="+mj-lt"/>
              </a:rPr>
              <a:t>implementação</a:t>
            </a:r>
            <a:r>
              <a:rPr lang="en-US" sz="1400" b="0" i="0" dirty="0">
                <a:effectLst/>
                <a:latin typeface="+mj-lt"/>
              </a:rPr>
              <a:t>. </a:t>
            </a:r>
          </a:p>
          <a:p>
            <a:pPr indent="-228600">
              <a:buFont typeface="Neue Haas Grotesk Text Pro" panose="020B0504020202020204" pitchFamily="34" charset="0"/>
              <a:buChar char="-"/>
            </a:pPr>
            <a:r>
              <a:rPr lang="en-US" sz="1400" b="0" i="0" dirty="0">
                <a:effectLst/>
                <a:latin typeface="+mj-lt"/>
              </a:rPr>
              <a:t>No </a:t>
            </a:r>
            <a:r>
              <a:rPr lang="en-US" sz="1400" b="0" i="0" dirty="0" err="1">
                <a:effectLst/>
                <a:latin typeface="+mj-lt"/>
              </a:rPr>
              <a:t>geral</a:t>
            </a:r>
            <a:r>
              <a:rPr lang="en-US" sz="1400" b="0" i="0" dirty="0">
                <a:effectLst/>
                <a:latin typeface="+mj-lt"/>
              </a:rPr>
              <a:t>, o </a:t>
            </a:r>
            <a:r>
              <a:rPr lang="en-US" sz="1400" b="0" i="0" dirty="0" err="1">
                <a:effectLst/>
                <a:latin typeface="+mj-lt"/>
              </a:rPr>
              <a:t>trabalho</a:t>
            </a:r>
            <a:r>
              <a:rPr lang="en-US" sz="1400" b="0" i="0" dirty="0">
                <a:effectLst/>
                <a:latin typeface="+mj-lt"/>
              </a:rPr>
              <a:t> de </a:t>
            </a:r>
            <a:r>
              <a:rPr lang="en-US" sz="1400" b="0" i="0" dirty="0" err="1">
                <a:effectLst/>
                <a:latin typeface="+mj-lt"/>
              </a:rPr>
              <a:t>políticas</a:t>
            </a:r>
            <a:r>
              <a:rPr lang="en-US" sz="1400" b="0" i="0" dirty="0">
                <a:effectLst/>
                <a:latin typeface="+mj-lt"/>
              </a:rPr>
              <a:t> é </a:t>
            </a:r>
            <a:r>
              <a:rPr lang="en-US" sz="1400" b="0" i="0" dirty="0" err="1">
                <a:effectLst/>
                <a:latin typeface="+mj-lt"/>
              </a:rPr>
              <a:t>radicalmente</a:t>
            </a:r>
            <a:r>
              <a:rPr lang="en-US" sz="1400" b="0" i="0" dirty="0">
                <a:effectLst/>
                <a:latin typeface="+mj-lt"/>
              </a:rPr>
              <a:t> </a:t>
            </a:r>
            <a:r>
              <a:rPr lang="en-US" sz="1400" b="0" i="0" dirty="0" err="1">
                <a:effectLst/>
                <a:latin typeface="+mj-lt"/>
              </a:rPr>
              <a:t>transformado</a:t>
            </a:r>
            <a:r>
              <a:rPr lang="en-US" sz="1400" b="0" i="0" dirty="0">
                <a:effectLst/>
                <a:latin typeface="+mj-lt"/>
              </a:rPr>
              <a:t> à </a:t>
            </a:r>
            <a:r>
              <a:rPr lang="en-US" sz="1400" b="0" i="0" dirty="0" err="1">
                <a:effectLst/>
                <a:latin typeface="+mj-lt"/>
              </a:rPr>
              <a:t>medida</a:t>
            </a:r>
            <a:r>
              <a:rPr lang="en-US" sz="1400" b="0" i="0" dirty="0">
                <a:effectLst/>
                <a:latin typeface="+mj-lt"/>
              </a:rPr>
              <a:t> que </a:t>
            </a:r>
            <a:r>
              <a:rPr lang="en-US" sz="1400" b="0" i="0" dirty="0" err="1">
                <a:effectLst/>
                <a:latin typeface="+mj-lt"/>
              </a:rPr>
              <a:t>os</a:t>
            </a:r>
            <a:r>
              <a:rPr lang="en-US" sz="1400" b="0" i="0" dirty="0">
                <a:effectLst/>
                <a:latin typeface="+mj-lt"/>
              </a:rPr>
              <a:t> </a:t>
            </a:r>
            <a:r>
              <a:rPr lang="en-US" sz="1400" b="0" i="0" dirty="0" err="1">
                <a:effectLst/>
                <a:latin typeface="+mj-lt"/>
              </a:rPr>
              <a:t>atores</a:t>
            </a:r>
            <a:r>
              <a:rPr lang="en-US" sz="1400" b="0" i="0" dirty="0">
                <a:effectLst/>
                <a:latin typeface="+mj-lt"/>
              </a:rPr>
              <a:t> </a:t>
            </a:r>
            <a:r>
              <a:rPr lang="en-US" sz="1400" b="0" i="0" dirty="0" err="1">
                <a:effectLst/>
                <a:latin typeface="+mj-lt"/>
              </a:rPr>
              <a:t>começam</a:t>
            </a:r>
            <a:r>
              <a:rPr lang="en-US" sz="1400" b="0" i="0" dirty="0">
                <a:effectLst/>
                <a:latin typeface="+mj-lt"/>
              </a:rPr>
              <a:t> a </a:t>
            </a:r>
            <a:r>
              <a:rPr lang="en-US" sz="1400" b="0" i="0" dirty="0" err="1">
                <a:effectLst/>
                <a:latin typeface="+mj-lt"/>
              </a:rPr>
              <a:t>interagir</a:t>
            </a:r>
            <a:r>
              <a:rPr lang="en-US" sz="1400" b="0" i="0" dirty="0">
                <a:effectLst/>
                <a:latin typeface="+mj-lt"/>
              </a:rPr>
              <a:t> com a IA para </a:t>
            </a:r>
            <a:r>
              <a:rPr lang="en-US" sz="1400" b="0" i="0" dirty="0" err="1">
                <a:effectLst/>
                <a:latin typeface="+mj-lt"/>
              </a:rPr>
              <a:t>executar</a:t>
            </a:r>
            <a:r>
              <a:rPr lang="en-US" sz="1400" b="0" i="0" dirty="0">
                <a:effectLst/>
                <a:latin typeface="+mj-lt"/>
              </a:rPr>
              <a:t> </a:t>
            </a:r>
            <a:r>
              <a:rPr lang="en-US" sz="1400" b="0" i="0" dirty="0" err="1">
                <a:effectLst/>
                <a:latin typeface="+mj-lt"/>
              </a:rPr>
              <a:t>várias</a:t>
            </a:r>
            <a:r>
              <a:rPr lang="en-US" sz="1400" b="0" i="0" dirty="0">
                <a:effectLst/>
                <a:latin typeface="+mj-lt"/>
              </a:rPr>
              <a:t> </a:t>
            </a:r>
            <a:r>
              <a:rPr lang="en-US" sz="1400" b="0" i="0" dirty="0" err="1">
                <a:effectLst/>
                <a:latin typeface="+mj-lt"/>
              </a:rPr>
              <a:t>ações</a:t>
            </a:r>
            <a:r>
              <a:rPr lang="en-US" sz="1400" b="0" i="0" dirty="0">
                <a:effectLst/>
                <a:latin typeface="+mj-lt"/>
              </a:rPr>
              <a:t> com base </a:t>
            </a:r>
            <a:r>
              <a:rPr lang="en-US" sz="1400" b="0" i="0" dirty="0" err="1">
                <a:effectLst/>
                <a:latin typeface="+mj-lt"/>
              </a:rPr>
              <a:t>em</a:t>
            </a:r>
            <a:r>
              <a:rPr lang="en-US" sz="1400" b="0" i="0" dirty="0">
                <a:effectLst/>
                <a:latin typeface="+mj-lt"/>
              </a:rPr>
              <a:t> </a:t>
            </a:r>
            <a:r>
              <a:rPr lang="en-US" sz="1400" b="0" i="0" dirty="0" err="1">
                <a:effectLst/>
                <a:latin typeface="+mj-lt"/>
              </a:rPr>
              <a:t>uma</a:t>
            </a:r>
            <a:r>
              <a:rPr lang="en-US" sz="1400" b="0" i="0" dirty="0">
                <a:effectLst/>
                <a:latin typeface="+mj-lt"/>
              </a:rPr>
              <a:t> </a:t>
            </a:r>
            <a:r>
              <a:rPr lang="en-US" sz="1400" b="0" i="0" dirty="0" err="1">
                <a:effectLst/>
                <a:latin typeface="+mj-lt"/>
              </a:rPr>
              <a:t>mudança</a:t>
            </a:r>
            <a:r>
              <a:rPr lang="en-US" sz="1400" b="0" i="0" dirty="0">
                <a:effectLst/>
                <a:latin typeface="+mj-lt"/>
              </a:rPr>
              <a:t> radical e </a:t>
            </a:r>
            <a:r>
              <a:rPr lang="en-US" sz="1400" b="0" i="0" dirty="0" err="1">
                <a:effectLst/>
                <a:latin typeface="+mj-lt"/>
              </a:rPr>
              <a:t>abrupta</a:t>
            </a:r>
            <a:r>
              <a:rPr lang="en-US" sz="1400" b="0" i="0" dirty="0">
                <a:effectLst/>
                <a:latin typeface="+mj-lt"/>
              </a:rPr>
              <a:t> </a:t>
            </a:r>
            <a:r>
              <a:rPr lang="en-US" sz="1400" b="0" i="0" dirty="0" err="1">
                <a:effectLst/>
                <a:latin typeface="+mj-lt"/>
              </a:rPr>
              <a:t>na</a:t>
            </a:r>
            <a:r>
              <a:rPr lang="en-US" sz="1400" b="0" i="0" dirty="0">
                <a:effectLst/>
                <a:latin typeface="+mj-lt"/>
              </a:rPr>
              <a:t> </a:t>
            </a:r>
            <a:r>
              <a:rPr lang="en-US" sz="1400" b="0" i="0" dirty="0" err="1">
                <a:effectLst/>
                <a:latin typeface="+mj-lt"/>
              </a:rPr>
              <a:t>estrutura</a:t>
            </a:r>
            <a:r>
              <a:rPr lang="en-US" sz="1400" b="0" i="0" dirty="0">
                <a:effectLst/>
                <a:latin typeface="+mj-lt"/>
              </a:rPr>
              <a:t> do </a:t>
            </a:r>
            <a:r>
              <a:rPr lang="en-US" sz="1400" b="0" i="0" dirty="0" err="1">
                <a:effectLst/>
                <a:latin typeface="+mj-lt"/>
              </a:rPr>
              <a:t>conhecimento</a:t>
            </a:r>
            <a:r>
              <a:rPr lang="en-US" sz="1400" b="0" i="0" dirty="0">
                <a:effectLst/>
                <a:latin typeface="+mj-lt"/>
              </a:rPr>
              <a:t> </a:t>
            </a:r>
            <a:r>
              <a:rPr lang="en-US" sz="1400" b="0" i="0" dirty="0" err="1">
                <a:effectLst/>
                <a:latin typeface="+mj-lt"/>
              </a:rPr>
              <a:t>na</a:t>
            </a:r>
            <a:r>
              <a:rPr lang="en-US" sz="1400" b="0" i="0" dirty="0">
                <a:effectLst/>
                <a:latin typeface="+mj-lt"/>
              </a:rPr>
              <a:t> </a:t>
            </a:r>
            <a:r>
              <a:rPr lang="en-US" sz="1400" b="0" i="0" dirty="0" err="1">
                <a:effectLst/>
                <a:latin typeface="+mj-lt"/>
              </a:rPr>
              <a:t>sociedade</a:t>
            </a:r>
            <a:r>
              <a:rPr lang="en-US" sz="1400" b="0" i="0" dirty="0">
                <a:effectLst/>
                <a:latin typeface="+mj-lt"/>
              </a:rPr>
              <a:t>.</a:t>
            </a:r>
          </a:p>
          <a:p>
            <a:pPr indent="-228600">
              <a:buFont typeface="Neue Haas Grotesk Text Pro" panose="020B0504020202020204" pitchFamily="34" charset="0"/>
              <a:buChar char="-"/>
            </a:pPr>
            <a:r>
              <a:rPr lang="pt-BR" sz="1400" b="0" i="0" dirty="0">
                <a:effectLst/>
                <a:latin typeface="+mj-lt"/>
              </a:rPr>
              <a:t>No contexto dessas mudanças epistêmicas, as mudanças disruptivas na </a:t>
            </a:r>
            <a:r>
              <a:rPr lang="pt-BR" sz="1400" b="0" i="0" dirty="0" err="1">
                <a:effectLst/>
                <a:latin typeface="+mj-lt"/>
              </a:rPr>
              <a:t>policy</a:t>
            </a:r>
            <a:r>
              <a:rPr lang="pt-BR" sz="1400" b="0" i="0" dirty="0">
                <a:effectLst/>
                <a:latin typeface="+mj-lt"/>
              </a:rPr>
              <a:t> Science impactam a maneira como os governos entendem seus problemas, formulam soluções e os avaliam. O risco é que os formuladores e implementadores de políticas deleguem capacidades analíticas aos sistemas de IA para prever o futuro, enquanto, ao mesmo tempo, esses formuladores e implementadores de políticas perdem o controle sobre o futuro.</a:t>
            </a:r>
          </a:p>
          <a:p>
            <a:pPr indent="-228600">
              <a:buFont typeface="Neue Haas Grotesk Text Pro" panose="020B0504020202020204" pitchFamily="34" charset="0"/>
              <a:buChar char="-"/>
            </a:pPr>
            <a:endParaRPr lang="en-US" sz="1400" dirty="0">
              <a:latin typeface="+mj-lt"/>
            </a:endParaRPr>
          </a:p>
        </p:txBody>
      </p:sp>
      <p:pic>
        <p:nvPicPr>
          <p:cNvPr id="6" name="Imagem 5">
            <a:extLst>
              <a:ext uri="{FF2B5EF4-FFF2-40B4-BE49-F238E27FC236}">
                <a16:creationId xmlns:a16="http://schemas.microsoft.com/office/drawing/2014/main" id="{98E2F2F3-E252-9366-2556-C6EC48DC0BEF}"/>
              </a:ext>
            </a:extLst>
          </p:cNvPr>
          <p:cNvPicPr>
            <a:picLocks noChangeAspect="1"/>
          </p:cNvPicPr>
          <p:nvPr/>
        </p:nvPicPr>
        <p:blipFill>
          <a:blip r:embed="rId3"/>
          <a:srcRect l="81" r="1272" b="-1"/>
          <a:stretch/>
        </p:blipFill>
        <p:spPr>
          <a:xfrm>
            <a:off x="9182101" y="1712689"/>
            <a:ext cx="3009902" cy="1716312"/>
          </a:xfrm>
          <a:prstGeom prst="rect">
            <a:avLst/>
          </a:prstGeom>
        </p:spPr>
      </p:pic>
      <p:pic>
        <p:nvPicPr>
          <p:cNvPr id="12290" name="Picture 2" descr="Her Spike Jonze Screenshots">
            <a:extLst>
              <a:ext uri="{FF2B5EF4-FFF2-40B4-BE49-F238E27FC236}">
                <a16:creationId xmlns:a16="http://schemas.microsoft.com/office/drawing/2014/main" id="{19E6A5A0-FC29-55FB-6306-99BE665283A1}"/>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l="1354" r="-1" b="-1"/>
          <a:stretch/>
        </p:blipFill>
        <p:spPr bwMode="auto">
          <a:xfrm>
            <a:off x="9182097" y="3429000"/>
            <a:ext cx="3009902" cy="1716312"/>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m 4">
            <a:extLst>
              <a:ext uri="{FF2B5EF4-FFF2-40B4-BE49-F238E27FC236}">
                <a16:creationId xmlns:a16="http://schemas.microsoft.com/office/drawing/2014/main" id="{99B4D6A6-DEC0-4B84-1E24-24C00C5E0D3E}"/>
              </a:ext>
            </a:extLst>
          </p:cNvPr>
          <p:cNvPicPr>
            <a:picLocks noChangeAspect="1"/>
          </p:cNvPicPr>
          <p:nvPr/>
        </p:nvPicPr>
        <p:blipFill>
          <a:blip r:embed="rId5"/>
          <a:srcRect l="1776" r="2" b="2"/>
          <a:stretch/>
        </p:blipFill>
        <p:spPr>
          <a:xfrm>
            <a:off x="9182097" y="5141688"/>
            <a:ext cx="3009902" cy="1723685"/>
          </a:xfrm>
          <a:prstGeom prst="rect">
            <a:avLst/>
          </a:prstGeom>
        </p:spPr>
      </p:pic>
      <p:sp>
        <p:nvSpPr>
          <p:cNvPr id="3" name="CaixaDeTexto 2">
            <a:extLst>
              <a:ext uri="{FF2B5EF4-FFF2-40B4-BE49-F238E27FC236}">
                <a16:creationId xmlns:a16="http://schemas.microsoft.com/office/drawing/2014/main" id="{FCF0DF89-B616-042C-B892-55627C8637A0}"/>
              </a:ext>
            </a:extLst>
          </p:cNvPr>
          <p:cNvSpPr txBox="1"/>
          <p:nvPr/>
        </p:nvSpPr>
        <p:spPr>
          <a:xfrm>
            <a:off x="575187" y="5767750"/>
            <a:ext cx="8288593" cy="830997"/>
          </a:xfrm>
          <a:prstGeom prst="rect">
            <a:avLst/>
          </a:prstGeom>
          <a:solidFill>
            <a:schemeClr val="accent2"/>
          </a:solidFill>
        </p:spPr>
        <p:txBody>
          <a:bodyPr wrap="square" rtlCol="0">
            <a:spAutoFit/>
          </a:bodyPr>
          <a:lstStyle/>
          <a:p>
            <a:r>
              <a:rPr lang="pt-BR" sz="1600" dirty="0">
                <a:solidFill>
                  <a:schemeClr val="bg1"/>
                </a:solidFill>
              </a:rPr>
              <a:t>Muitos dilemas conhecidos da </a:t>
            </a:r>
            <a:r>
              <a:rPr lang="pt-BR" sz="1600" dirty="0" err="1">
                <a:solidFill>
                  <a:schemeClr val="bg1"/>
                </a:solidFill>
              </a:rPr>
              <a:t>policy</a:t>
            </a:r>
            <a:r>
              <a:rPr lang="pt-BR" sz="1600" dirty="0">
                <a:solidFill>
                  <a:schemeClr val="bg1"/>
                </a:solidFill>
              </a:rPr>
              <a:t> Science permanecem, só que mediados por tecnologias e um contexto de reengenharia sociotécnica constituída por tentativa e erro, contextos políticos polarizados e necessidade de adaptação democrática. </a:t>
            </a:r>
          </a:p>
        </p:txBody>
      </p:sp>
    </p:spTree>
    <p:extLst>
      <p:ext uri="{BB962C8B-B14F-4D97-AF65-F5344CB8AC3E}">
        <p14:creationId xmlns:p14="http://schemas.microsoft.com/office/powerpoint/2010/main" val="5560073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8689CE0-64D2-447C-9C1F-872D111D8AC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185205"/>
            <a:ext cx="804195" cy="0"/>
          </a:xfrm>
          <a:prstGeom prst="line">
            <a:avLst/>
          </a:prstGeom>
          <a:ln w="85725">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40DC026F-444B-46C9-BCBE-329183BF5F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5C21C1B3-CEC1-952E-86B9-FFF3D0F6B4AC}"/>
              </a:ext>
            </a:extLst>
          </p:cNvPr>
          <p:cNvSpPr>
            <a:spLocks noGrp="1"/>
          </p:cNvSpPr>
          <p:nvPr>
            <p:ph type="title"/>
          </p:nvPr>
        </p:nvSpPr>
        <p:spPr>
          <a:xfrm>
            <a:off x="1088136" y="1088136"/>
            <a:ext cx="10270671" cy="1188720"/>
          </a:xfrm>
        </p:spPr>
        <p:txBody>
          <a:bodyPr vert="horz" lIns="91440" tIns="45720" rIns="91440" bIns="45720" rtlCol="0" anchor="t">
            <a:normAutofit/>
          </a:bodyPr>
          <a:lstStyle/>
          <a:p>
            <a:r>
              <a:rPr lang="en-US" sz="4000" b="1" kern="1200" cap="none" baseline="0" dirty="0" err="1">
                <a:solidFill>
                  <a:schemeClr val="tx1"/>
                </a:solidFill>
                <a:latin typeface="+mj-lt"/>
                <a:ea typeface="+mj-ea"/>
                <a:cs typeface="+mj-cs"/>
              </a:rPr>
              <a:t>Questão</a:t>
            </a:r>
            <a:r>
              <a:rPr lang="en-US" sz="4000" b="1" kern="1200" cap="none" baseline="0" dirty="0">
                <a:solidFill>
                  <a:schemeClr val="tx1"/>
                </a:solidFill>
                <a:latin typeface="+mj-lt"/>
                <a:ea typeface="+mj-ea"/>
                <a:cs typeface="+mj-cs"/>
              </a:rPr>
              <a:t> </a:t>
            </a:r>
            <a:r>
              <a:rPr lang="en-US" sz="4000" b="1" kern="1200" cap="none" baseline="0" dirty="0" err="1">
                <a:solidFill>
                  <a:schemeClr val="tx1"/>
                </a:solidFill>
                <a:latin typeface="+mj-lt"/>
                <a:ea typeface="+mj-ea"/>
                <a:cs typeface="+mj-cs"/>
              </a:rPr>
              <a:t>essencial</a:t>
            </a:r>
            <a:endParaRPr lang="en-US" sz="4000" b="1" kern="1200" cap="none" baseline="0" dirty="0">
              <a:solidFill>
                <a:schemeClr val="tx1"/>
              </a:solidFill>
              <a:latin typeface="+mj-lt"/>
              <a:ea typeface="+mj-ea"/>
              <a:cs typeface="+mj-cs"/>
            </a:endParaRPr>
          </a:p>
        </p:txBody>
      </p:sp>
      <p:cxnSp>
        <p:nvCxnSpPr>
          <p:cNvPr id="14" name="Straight Connector 13">
            <a:extLst>
              <a:ext uri="{FF2B5EF4-FFF2-40B4-BE49-F238E27FC236}">
                <a16:creationId xmlns:a16="http://schemas.microsoft.com/office/drawing/2014/main" id="{F0748755-DDBC-46D0-91EC-1212A8EE2B4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185255"/>
            <a:ext cx="804195" cy="0"/>
          </a:xfrm>
          <a:prstGeom prst="line">
            <a:avLst/>
          </a:prstGeom>
          <a:ln w="8572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Espaço Reservado para Texto 3">
            <a:extLst>
              <a:ext uri="{FF2B5EF4-FFF2-40B4-BE49-F238E27FC236}">
                <a16:creationId xmlns:a16="http://schemas.microsoft.com/office/drawing/2014/main" id="{93316F04-3A5D-2ACD-C86B-F72E84911659}"/>
              </a:ext>
            </a:extLst>
          </p:cNvPr>
          <p:cNvSpPr>
            <a:spLocks noGrp="1"/>
          </p:cNvSpPr>
          <p:nvPr>
            <p:ph type="body" sz="half" idx="2"/>
          </p:nvPr>
        </p:nvSpPr>
        <p:spPr>
          <a:xfrm>
            <a:off x="1096684" y="2593181"/>
            <a:ext cx="4868347" cy="3693319"/>
          </a:xfrm>
        </p:spPr>
        <p:txBody>
          <a:bodyPr vert="horz" lIns="91440" tIns="45720" rIns="91440" bIns="45720" rtlCol="0">
            <a:normAutofit/>
          </a:bodyPr>
          <a:lstStyle/>
          <a:p>
            <a:pPr indent="-228600">
              <a:buFont typeface="Neue Haas Grotesk Text Pro" panose="020B0504020202020204" pitchFamily="34" charset="0"/>
              <a:buChar char="-"/>
            </a:pPr>
            <a:r>
              <a:rPr lang="en-US" b="0" i="0" dirty="0">
                <a:effectLst/>
              </a:rPr>
              <a:t>Como e </a:t>
            </a:r>
            <a:r>
              <a:rPr lang="en-US" b="0" i="0" dirty="0" err="1">
                <a:effectLst/>
              </a:rPr>
              <a:t>por</a:t>
            </a:r>
            <a:r>
              <a:rPr lang="en-US" b="0" i="0" dirty="0">
                <a:effectLst/>
              </a:rPr>
              <a:t> que a IA </a:t>
            </a:r>
            <a:r>
              <a:rPr lang="en-US" b="0" i="0" dirty="0" err="1">
                <a:effectLst/>
              </a:rPr>
              <a:t>proporciona</a:t>
            </a:r>
            <a:r>
              <a:rPr lang="en-US" b="0" i="0" dirty="0">
                <a:effectLst/>
              </a:rPr>
              <a:t> </a:t>
            </a:r>
            <a:r>
              <a:rPr lang="en-US" b="0" i="0" dirty="0" err="1">
                <a:effectLst/>
              </a:rPr>
              <a:t>uma</a:t>
            </a:r>
            <a:r>
              <a:rPr lang="en-US" b="0" i="0" dirty="0">
                <a:effectLst/>
              </a:rPr>
              <a:t> </a:t>
            </a:r>
            <a:r>
              <a:rPr lang="en-US" b="0" i="0" dirty="0" err="1">
                <a:effectLst/>
              </a:rPr>
              <a:t>reengenharia</a:t>
            </a:r>
            <a:r>
              <a:rPr lang="en-US" b="0" i="0" dirty="0">
                <a:effectLst/>
              </a:rPr>
              <a:t> </a:t>
            </a:r>
            <a:r>
              <a:rPr lang="en-US" b="0" i="0" dirty="0" err="1">
                <a:effectLst/>
              </a:rPr>
              <a:t>sociotécnica</a:t>
            </a:r>
            <a:r>
              <a:rPr lang="en-US" b="0" i="0" dirty="0">
                <a:effectLst/>
              </a:rPr>
              <a:t> de </a:t>
            </a:r>
            <a:r>
              <a:rPr lang="en-US" b="0" i="0" dirty="0" err="1">
                <a:effectLst/>
              </a:rPr>
              <a:t>políticas</a:t>
            </a:r>
            <a:r>
              <a:rPr lang="en-US" b="0" i="0" dirty="0">
                <a:effectLst/>
              </a:rPr>
              <a:t> </a:t>
            </a:r>
            <a:r>
              <a:rPr lang="en-US" b="0" i="0" dirty="0" err="1">
                <a:effectLst/>
              </a:rPr>
              <a:t>públicas</a:t>
            </a:r>
            <a:r>
              <a:rPr lang="en-US" b="0" i="0" dirty="0">
                <a:effectLst/>
              </a:rPr>
              <a:t> e </a:t>
            </a:r>
            <a:r>
              <a:rPr lang="en-US" b="0" i="0" dirty="0" err="1">
                <a:effectLst/>
              </a:rPr>
              <a:t>muda</a:t>
            </a:r>
            <a:r>
              <a:rPr lang="en-US" b="0" i="0" dirty="0">
                <a:effectLst/>
              </a:rPr>
              <a:t> a </a:t>
            </a:r>
            <a:r>
              <a:rPr lang="en-US" b="0" i="0" dirty="0" err="1">
                <a:effectLst/>
              </a:rPr>
              <a:t>prática</a:t>
            </a:r>
            <a:r>
              <a:rPr lang="en-US" b="0" i="0" dirty="0">
                <a:effectLst/>
              </a:rPr>
              <a:t> da </a:t>
            </a:r>
            <a:r>
              <a:rPr lang="en-US" b="0" i="0" dirty="0" err="1">
                <a:effectLst/>
              </a:rPr>
              <a:t>política</a:t>
            </a:r>
            <a:r>
              <a:rPr lang="en-US" b="0" i="0" dirty="0">
                <a:effectLst/>
              </a:rPr>
              <a:t> </a:t>
            </a:r>
            <a:r>
              <a:rPr lang="en-US" b="0" i="0" dirty="0" err="1">
                <a:effectLst/>
              </a:rPr>
              <a:t>pública</a:t>
            </a:r>
            <a:r>
              <a:rPr lang="en-US" b="0" i="0" dirty="0">
                <a:effectLst/>
              </a:rPr>
              <a:t>?</a:t>
            </a:r>
          </a:p>
          <a:p>
            <a:pPr indent="-228600">
              <a:buFont typeface="Neue Haas Grotesk Text Pro" panose="020B0504020202020204" pitchFamily="34" charset="0"/>
              <a:buChar char="-"/>
            </a:pPr>
            <a:endParaRPr lang="en-US" dirty="0"/>
          </a:p>
        </p:txBody>
      </p:sp>
      <p:pic>
        <p:nvPicPr>
          <p:cNvPr id="5" name="Espaço Reservado para Conteúdo 4">
            <a:extLst>
              <a:ext uri="{FF2B5EF4-FFF2-40B4-BE49-F238E27FC236}">
                <a16:creationId xmlns:a16="http://schemas.microsoft.com/office/drawing/2014/main" id="{3980A89A-A376-4AEF-8A60-F371B2A6D768}"/>
              </a:ext>
            </a:extLst>
          </p:cNvPr>
          <p:cNvPicPr>
            <a:picLocks noGrp="1" noChangeAspect="1"/>
          </p:cNvPicPr>
          <p:nvPr>
            <p:ph idx="1"/>
          </p:nvPr>
        </p:nvPicPr>
        <p:blipFill>
          <a:blip r:embed="rId2"/>
          <a:srcRect l="15323" r="11207"/>
          <a:stretch/>
        </p:blipFill>
        <p:spPr>
          <a:xfrm>
            <a:off x="6705600" y="2657475"/>
            <a:ext cx="5486401" cy="4200526"/>
          </a:xfrm>
          <a:prstGeom prst="rect">
            <a:avLst/>
          </a:prstGeom>
        </p:spPr>
      </p:pic>
    </p:spTree>
    <p:extLst>
      <p:ext uri="{BB962C8B-B14F-4D97-AF65-F5344CB8AC3E}">
        <p14:creationId xmlns:p14="http://schemas.microsoft.com/office/powerpoint/2010/main" val="31182104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42" name="Straight Connector 1041">
            <a:extLst>
              <a:ext uri="{FF2B5EF4-FFF2-40B4-BE49-F238E27FC236}">
                <a16:creationId xmlns:a16="http://schemas.microsoft.com/office/drawing/2014/main" id="{D8689CE0-64D2-447C-9C1F-872D111D8AC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185205"/>
            <a:ext cx="804195" cy="0"/>
          </a:xfrm>
          <a:prstGeom prst="line">
            <a:avLst/>
          </a:prstGeom>
          <a:ln w="85725">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044" name="Rectangle 1043">
            <a:extLst>
              <a:ext uri="{FF2B5EF4-FFF2-40B4-BE49-F238E27FC236}">
                <a16:creationId xmlns:a16="http://schemas.microsoft.com/office/drawing/2014/main" id="{A3B168A7-66FE-4359-9866-CBB841A729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1CDAF47D-52A8-C172-60FF-39D36F036444}"/>
              </a:ext>
            </a:extLst>
          </p:cNvPr>
          <p:cNvSpPr>
            <a:spLocks noGrp="1"/>
          </p:cNvSpPr>
          <p:nvPr>
            <p:ph type="title"/>
          </p:nvPr>
        </p:nvSpPr>
        <p:spPr>
          <a:xfrm>
            <a:off x="1091204" y="1091868"/>
            <a:ext cx="3785596" cy="2042160"/>
          </a:xfrm>
        </p:spPr>
        <p:txBody>
          <a:bodyPr vert="horz" lIns="91440" tIns="45720" rIns="91440" bIns="45720" rtlCol="0" anchor="t">
            <a:normAutofit/>
          </a:bodyPr>
          <a:lstStyle/>
          <a:p>
            <a:r>
              <a:rPr lang="en-US" sz="4000" b="1" kern="1200" cap="none" baseline="0">
                <a:solidFill>
                  <a:schemeClr val="tx1"/>
                </a:solidFill>
                <a:latin typeface="+mj-lt"/>
                <a:ea typeface="+mj-ea"/>
                <a:cs typeface="+mj-cs"/>
              </a:rPr>
              <a:t>Bases da policy science</a:t>
            </a:r>
          </a:p>
        </p:txBody>
      </p:sp>
      <p:cxnSp>
        <p:nvCxnSpPr>
          <p:cNvPr id="1046" name="Straight Connector 1045">
            <a:extLst>
              <a:ext uri="{FF2B5EF4-FFF2-40B4-BE49-F238E27FC236}">
                <a16:creationId xmlns:a16="http://schemas.microsoft.com/office/drawing/2014/main" id="{F0748755-DDBC-46D0-91EC-1212A8EE2B4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186344"/>
            <a:ext cx="804195" cy="0"/>
          </a:xfrm>
          <a:prstGeom prst="line">
            <a:avLst/>
          </a:prstGeom>
          <a:ln w="8572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Espaço Reservado para Texto 3">
            <a:extLst>
              <a:ext uri="{FF2B5EF4-FFF2-40B4-BE49-F238E27FC236}">
                <a16:creationId xmlns:a16="http://schemas.microsoft.com/office/drawing/2014/main" id="{701B287B-C77A-3DCB-42C6-28891374654A}"/>
              </a:ext>
            </a:extLst>
          </p:cNvPr>
          <p:cNvSpPr>
            <a:spLocks noGrp="1"/>
          </p:cNvSpPr>
          <p:nvPr>
            <p:ph type="body" sz="half" idx="2"/>
          </p:nvPr>
        </p:nvSpPr>
        <p:spPr>
          <a:xfrm>
            <a:off x="240030" y="2622672"/>
            <a:ext cx="4998742" cy="3539589"/>
          </a:xfrm>
        </p:spPr>
        <p:txBody>
          <a:bodyPr vert="horz" lIns="91440" tIns="45720" rIns="91440" bIns="45720" rtlCol="0">
            <a:normAutofit/>
          </a:bodyPr>
          <a:lstStyle/>
          <a:p>
            <a:pPr indent="-228600">
              <a:lnSpc>
                <a:spcPct val="120000"/>
              </a:lnSpc>
              <a:buFont typeface="Neue Haas Grotesk Text Pro" panose="020B0504020202020204" pitchFamily="34" charset="0"/>
              <a:buChar char="-"/>
            </a:pPr>
            <a:r>
              <a:rPr lang="en-US" sz="1400" b="0" i="0">
                <a:effectLst/>
              </a:rPr>
              <a:t>A política pública é </a:t>
            </a:r>
            <a:r>
              <a:rPr lang="en-US" sz="1400"/>
              <a:t>uma</a:t>
            </a:r>
            <a:r>
              <a:rPr lang="en-US" sz="1400" b="0" i="0">
                <a:effectLst/>
              </a:rPr>
              <a:t> </a:t>
            </a:r>
            <a:r>
              <a:rPr lang="en-US" sz="1400"/>
              <a:t>prática para resolução</a:t>
            </a:r>
            <a:r>
              <a:rPr lang="en-US" sz="1400" b="0" i="0">
                <a:effectLst/>
              </a:rPr>
              <a:t> de problemas</a:t>
            </a:r>
            <a:r>
              <a:rPr lang="en-US" sz="1400"/>
              <a:t>.</a:t>
            </a:r>
            <a:r>
              <a:rPr lang="en-US" sz="1400" b="0" i="0">
                <a:effectLst/>
              </a:rPr>
              <a:t> </a:t>
            </a:r>
            <a:r>
              <a:rPr lang="en-US" sz="1400"/>
              <a:t>A</a:t>
            </a:r>
            <a:r>
              <a:rPr lang="en-US" sz="1400" b="0" i="0">
                <a:effectLst/>
              </a:rPr>
              <a:t> conexão entre problemas e soluções requer conhecimento específico que mobiliza e encoraja um padrão particular de agência dos tomadores de decisão no processo político.</a:t>
            </a:r>
            <a:endParaRPr lang="en-US" sz="1400"/>
          </a:p>
          <a:p>
            <a:pPr indent="-228600">
              <a:lnSpc>
                <a:spcPct val="120000"/>
              </a:lnSpc>
              <a:buFont typeface="Neue Haas Grotesk Text Pro" panose="020B0504020202020204" pitchFamily="34" charset="0"/>
              <a:buChar char="-"/>
            </a:pPr>
            <a:r>
              <a:rPr lang="en-US" sz="1400" b="0" i="0">
                <a:effectLst/>
              </a:rPr>
              <a:t>Política pública envolve uma prática profissional que mobiliza conhecimento </a:t>
            </a:r>
            <a:r>
              <a:rPr lang="en-US" sz="1400"/>
              <a:t>técnico </a:t>
            </a:r>
            <a:r>
              <a:rPr lang="en-US" sz="1400" b="0" i="0">
                <a:effectLst/>
              </a:rPr>
              <a:t>de forma prática para construir soluções. </a:t>
            </a:r>
          </a:p>
          <a:p>
            <a:pPr indent="-228600">
              <a:lnSpc>
                <a:spcPct val="120000"/>
              </a:lnSpc>
              <a:buFont typeface="Neue Haas Grotesk Text Pro" panose="020B0504020202020204" pitchFamily="34" charset="0"/>
              <a:buChar char="-"/>
            </a:pPr>
            <a:r>
              <a:rPr lang="en-US" sz="1400"/>
              <a:t>Estas soluções são politicamente orientadas e funciona como o conhecimento do processo da política e a relevância do conhecimento no processo da política.</a:t>
            </a:r>
          </a:p>
        </p:txBody>
      </p:sp>
      <p:pic>
        <p:nvPicPr>
          <p:cNvPr id="1028" name="Picture 4" descr="Hybrid Entrepreneur: Is This The New Norm? The hybrid #entrepreneur ...">
            <a:extLst>
              <a:ext uri="{FF2B5EF4-FFF2-40B4-BE49-F238E27FC236}">
                <a16:creationId xmlns:a16="http://schemas.microsoft.com/office/drawing/2014/main" id="{43865100-5F60-48FF-5240-DC3FEF72045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9863" r="17220"/>
          <a:stretch/>
        </p:blipFill>
        <p:spPr bwMode="auto">
          <a:xfrm>
            <a:off x="5524500" y="10"/>
            <a:ext cx="6667501"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99628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7" name="Straight Connector 10">
            <a:extLst>
              <a:ext uri="{FF2B5EF4-FFF2-40B4-BE49-F238E27FC236}">
                <a16:creationId xmlns:a16="http://schemas.microsoft.com/office/drawing/2014/main" id="{D8689CE0-64D2-447C-9C1F-872D111D8AC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185205"/>
            <a:ext cx="804195" cy="0"/>
          </a:xfrm>
          <a:prstGeom prst="line">
            <a:avLst/>
          </a:prstGeom>
          <a:ln w="85725">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8" name="Rectangle 12">
            <a:extLst>
              <a:ext uri="{FF2B5EF4-FFF2-40B4-BE49-F238E27FC236}">
                <a16:creationId xmlns:a16="http://schemas.microsoft.com/office/drawing/2014/main" id="{561B1731-39D9-4145-8343-C209E1F09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0E933A6E-93A9-02DB-2EEC-708C023CF2F8}"/>
              </a:ext>
            </a:extLst>
          </p:cNvPr>
          <p:cNvSpPr>
            <a:spLocks noGrp="1"/>
          </p:cNvSpPr>
          <p:nvPr>
            <p:ph type="title"/>
          </p:nvPr>
        </p:nvSpPr>
        <p:spPr>
          <a:xfrm>
            <a:off x="1057231" y="571500"/>
            <a:ext cx="5723253" cy="1702899"/>
          </a:xfrm>
        </p:spPr>
        <p:txBody>
          <a:bodyPr vert="horz" lIns="91440" tIns="45720" rIns="91440" bIns="45720" rtlCol="0" anchor="t">
            <a:normAutofit/>
          </a:bodyPr>
          <a:lstStyle/>
          <a:p>
            <a:r>
              <a:rPr lang="en-US" sz="6000" b="1" kern="1200" cap="none" baseline="0" dirty="0" err="1">
                <a:solidFill>
                  <a:schemeClr val="tx1"/>
                </a:solidFill>
                <a:latin typeface="+mj-lt"/>
                <a:ea typeface="+mj-ea"/>
                <a:cs typeface="+mj-cs"/>
              </a:rPr>
              <a:t>Mudanças</a:t>
            </a:r>
            <a:r>
              <a:rPr lang="en-US" sz="6000" b="1" kern="1200" cap="none" baseline="0" dirty="0">
                <a:solidFill>
                  <a:schemeClr val="tx1"/>
                </a:solidFill>
                <a:latin typeface="+mj-lt"/>
                <a:ea typeface="+mj-ea"/>
                <a:cs typeface="+mj-cs"/>
              </a:rPr>
              <a:t> </a:t>
            </a:r>
            <a:r>
              <a:rPr lang="en-US" sz="6000" b="1" kern="1200" cap="none" baseline="0" dirty="0" err="1">
                <a:solidFill>
                  <a:schemeClr val="tx1"/>
                </a:solidFill>
                <a:latin typeface="+mj-lt"/>
                <a:ea typeface="+mj-ea"/>
                <a:cs typeface="+mj-cs"/>
              </a:rPr>
              <a:t>epistêmicas</a:t>
            </a:r>
            <a:endParaRPr lang="en-US" sz="6000" b="1" kern="1200" cap="none" baseline="0" dirty="0">
              <a:solidFill>
                <a:schemeClr val="tx1"/>
              </a:solidFill>
              <a:latin typeface="+mj-lt"/>
              <a:ea typeface="+mj-ea"/>
              <a:cs typeface="+mj-cs"/>
            </a:endParaRPr>
          </a:p>
        </p:txBody>
      </p:sp>
      <p:cxnSp>
        <p:nvCxnSpPr>
          <p:cNvPr id="19" name="Straight Connector 14">
            <a:extLst>
              <a:ext uri="{FF2B5EF4-FFF2-40B4-BE49-F238E27FC236}">
                <a16:creationId xmlns:a16="http://schemas.microsoft.com/office/drawing/2014/main" id="{F0748755-DDBC-46D0-91EC-1212A8EE2B4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24" y="1186683"/>
            <a:ext cx="804195" cy="0"/>
          </a:xfrm>
          <a:prstGeom prst="line">
            <a:avLst/>
          </a:prstGeom>
          <a:ln w="8572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Espaço Reservado para Texto 3">
            <a:extLst>
              <a:ext uri="{FF2B5EF4-FFF2-40B4-BE49-F238E27FC236}">
                <a16:creationId xmlns:a16="http://schemas.microsoft.com/office/drawing/2014/main" id="{D2A821FE-C420-0D02-6310-EB5722754E59}"/>
              </a:ext>
            </a:extLst>
          </p:cNvPr>
          <p:cNvSpPr>
            <a:spLocks noGrp="1"/>
          </p:cNvSpPr>
          <p:nvPr>
            <p:ph type="body" sz="half" idx="2"/>
          </p:nvPr>
        </p:nvSpPr>
        <p:spPr>
          <a:xfrm>
            <a:off x="452582" y="2558475"/>
            <a:ext cx="6361875" cy="3728025"/>
          </a:xfrm>
        </p:spPr>
        <p:txBody>
          <a:bodyPr vert="horz" lIns="91440" tIns="45720" rIns="91440" bIns="45720" rtlCol="0" anchor="t">
            <a:normAutofit fontScale="92500" lnSpcReduction="10000"/>
          </a:bodyPr>
          <a:lstStyle/>
          <a:p>
            <a:pPr indent="-228600">
              <a:lnSpc>
                <a:spcPct val="120000"/>
              </a:lnSpc>
              <a:buFont typeface="Neue Haas Grotesk Text Pro" panose="020B0504020202020204" pitchFamily="34" charset="0"/>
              <a:buChar char="-"/>
            </a:pPr>
            <a:r>
              <a:rPr lang="en-US" sz="1400" b="0" i="0" dirty="0" err="1">
                <a:effectLst/>
              </a:rPr>
              <a:t>Há</a:t>
            </a:r>
            <a:r>
              <a:rPr lang="en-US" sz="1400" b="0" i="0" dirty="0">
                <a:effectLst/>
              </a:rPr>
              <a:t> </a:t>
            </a:r>
            <a:r>
              <a:rPr lang="en-US" sz="1400" b="0" i="0" dirty="0" err="1">
                <a:effectLst/>
              </a:rPr>
              <a:t>ideia</a:t>
            </a:r>
            <a:r>
              <a:rPr lang="en-US" sz="1400" b="0" i="0" dirty="0">
                <a:effectLst/>
              </a:rPr>
              <a:t> de que </a:t>
            </a:r>
            <a:r>
              <a:rPr lang="en-US" sz="1400" b="0" i="0" dirty="0" err="1">
                <a:effectLst/>
              </a:rPr>
              <a:t>vivemos</a:t>
            </a:r>
            <a:r>
              <a:rPr lang="en-US" sz="1400" b="0" i="0" dirty="0">
                <a:effectLst/>
              </a:rPr>
              <a:t> </a:t>
            </a:r>
            <a:r>
              <a:rPr lang="en-US" sz="1400" b="0" i="0" dirty="0" err="1">
                <a:effectLst/>
              </a:rPr>
              <a:t>em</a:t>
            </a:r>
            <a:r>
              <a:rPr lang="en-US" sz="1400" b="0" i="0" dirty="0">
                <a:effectLst/>
              </a:rPr>
              <a:t> um </a:t>
            </a:r>
            <a:r>
              <a:rPr lang="en-US" sz="1400" b="0" i="0" dirty="0" err="1">
                <a:effectLst/>
              </a:rPr>
              <a:t>mundo</a:t>
            </a:r>
            <a:r>
              <a:rPr lang="en-US" sz="1400" b="0" i="0" dirty="0">
                <a:effectLst/>
              </a:rPr>
              <a:t> </a:t>
            </a:r>
            <a:r>
              <a:rPr lang="en-US" sz="1400" b="0" i="0" dirty="0" err="1">
                <a:effectLst/>
              </a:rPr>
              <a:t>disruptivo</a:t>
            </a:r>
            <a:r>
              <a:rPr lang="en-US" sz="1400" b="0" i="0" dirty="0">
                <a:effectLst/>
              </a:rPr>
              <a:t> no qual as </a:t>
            </a:r>
            <a:r>
              <a:rPr lang="en-US" sz="1400" b="0" i="0" dirty="0" err="1">
                <a:effectLst/>
              </a:rPr>
              <a:t>raízes</a:t>
            </a:r>
            <a:r>
              <a:rPr lang="en-US" sz="1400" b="0" i="0" dirty="0">
                <a:effectLst/>
              </a:rPr>
              <a:t> </a:t>
            </a:r>
            <a:r>
              <a:rPr lang="en-US" sz="1400" b="0" i="0" dirty="0" err="1">
                <a:effectLst/>
              </a:rPr>
              <a:t>epistêmicas</a:t>
            </a:r>
            <a:r>
              <a:rPr lang="en-US" sz="1400" b="0" i="0" dirty="0">
                <a:effectLst/>
              </a:rPr>
              <a:t> da policy science </a:t>
            </a:r>
            <a:r>
              <a:rPr lang="en-US" sz="1400" b="0" i="0" dirty="0" err="1">
                <a:effectLst/>
              </a:rPr>
              <a:t>mudam</a:t>
            </a:r>
            <a:r>
              <a:rPr lang="en-US" sz="1400" b="0" i="0" dirty="0">
                <a:effectLst/>
              </a:rPr>
              <a:t> </a:t>
            </a:r>
            <a:r>
              <a:rPr lang="en-US" sz="1400" b="0" i="0" dirty="0" err="1">
                <a:effectLst/>
              </a:rPr>
              <a:t>radicalmente</a:t>
            </a:r>
            <a:r>
              <a:rPr lang="en-US" sz="1400" b="0" i="0" dirty="0">
                <a:effectLst/>
              </a:rPr>
              <a:t> </a:t>
            </a:r>
            <a:r>
              <a:rPr lang="en-US" sz="1400" b="0" i="0" dirty="0" err="1">
                <a:effectLst/>
              </a:rPr>
              <a:t>devido</a:t>
            </a:r>
            <a:r>
              <a:rPr lang="en-US" sz="1400" b="0" i="0" dirty="0">
                <a:effectLst/>
              </a:rPr>
              <a:t> </a:t>
            </a:r>
            <a:r>
              <a:rPr lang="en-US" sz="1400" b="0" i="0" dirty="0" err="1">
                <a:effectLst/>
              </a:rPr>
              <a:t>às</a:t>
            </a:r>
            <a:r>
              <a:rPr lang="en-US" sz="1400" b="0" i="0" dirty="0">
                <a:effectLst/>
              </a:rPr>
              <a:t> </a:t>
            </a:r>
            <a:r>
              <a:rPr lang="en-US" sz="1400" b="0" i="0" dirty="0" err="1">
                <a:effectLst/>
              </a:rPr>
              <a:t>novas</a:t>
            </a:r>
            <a:r>
              <a:rPr lang="en-US" sz="1400" b="0" i="0" dirty="0">
                <a:effectLst/>
              </a:rPr>
              <a:t> </a:t>
            </a:r>
            <a:r>
              <a:rPr lang="en-US" sz="1400" b="0" i="0" dirty="0" err="1">
                <a:effectLst/>
              </a:rPr>
              <a:t>tecnologias</a:t>
            </a:r>
            <a:r>
              <a:rPr lang="en-US" sz="1400" b="0" i="0" dirty="0">
                <a:effectLst/>
              </a:rPr>
              <a:t>. </a:t>
            </a:r>
            <a:r>
              <a:rPr lang="en-US" sz="1400" b="0" i="0" dirty="0" err="1">
                <a:effectLst/>
              </a:rPr>
              <a:t>Atualmente</a:t>
            </a:r>
            <a:r>
              <a:rPr lang="en-US" sz="1400" b="0" i="0" dirty="0">
                <a:effectLst/>
              </a:rPr>
              <a:t>, </a:t>
            </a:r>
            <a:r>
              <a:rPr lang="en-US" sz="1400" b="0" i="0" dirty="0" err="1">
                <a:effectLst/>
              </a:rPr>
              <a:t>estamos</a:t>
            </a:r>
            <a:r>
              <a:rPr lang="en-US" sz="1400" b="0" i="0" dirty="0">
                <a:effectLst/>
              </a:rPr>
              <a:t> </a:t>
            </a:r>
            <a:r>
              <a:rPr lang="en-US" sz="1400" b="0" i="0" dirty="0" err="1">
                <a:effectLst/>
              </a:rPr>
              <a:t>lidando</a:t>
            </a:r>
            <a:r>
              <a:rPr lang="en-US" sz="1400" b="0" i="0" dirty="0">
                <a:effectLst/>
              </a:rPr>
              <a:t> com </a:t>
            </a:r>
            <a:r>
              <a:rPr lang="en-US" sz="1400" b="0" i="0" dirty="0" err="1">
                <a:effectLst/>
              </a:rPr>
              <a:t>uma</a:t>
            </a:r>
            <a:r>
              <a:rPr lang="en-US" sz="1400" b="0" i="0" dirty="0">
                <a:effectLst/>
              </a:rPr>
              <a:t> </a:t>
            </a:r>
            <a:r>
              <a:rPr lang="en-US" sz="1400" b="0" i="0" dirty="0" err="1">
                <a:effectLst/>
              </a:rPr>
              <a:t>mudança</a:t>
            </a:r>
            <a:r>
              <a:rPr lang="en-US" sz="1400" b="0" i="0" dirty="0">
                <a:effectLst/>
              </a:rPr>
              <a:t> </a:t>
            </a:r>
            <a:r>
              <a:rPr lang="en-US" sz="1400" b="0" i="0" dirty="0" err="1">
                <a:effectLst/>
              </a:rPr>
              <a:t>epistêmica</a:t>
            </a:r>
            <a:r>
              <a:rPr lang="en-US" sz="1400" b="0" i="0" dirty="0">
                <a:effectLst/>
              </a:rPr>
              <a:t> que </a:t>
            </a:r>
            <a:r>
              <a:rPr lang="en-US" sz="1400" b="0" i="0" dirty="0" err="1">
                <a:effectLst/>
              </a:rPr>
              <a:t>ocorre</a:t>
            </a:r>
            <a:r>
              <a:rPr lang="en-US" sz="1400" b="0" i="0" dirty="0">
                <a:effectLst/>
              </a:rPr>
              <a:t> com a </a:t>
            </a:r>
            <a:r>
              <a:rPr lang="en-US" sz="1400" b="0" i="0" dirty="0" err="1">
                <a:effectLst/>
              </a:rPr>
              <a:t>expansão</a:t>
            </a:r>
            <a:r>
              <a:rPr lang="en-US" sz="1400" b="0" i="0" dirty="0">
                <a:effectLst/>
              </a:rPr>
              <a:t> do volume de </a:t>
            </a:r>
            <a:r>
              <a:rPr lang="en-US" sz="1400" b="0" i="0" dirty="0" err="1">
                <a:effectLst/>
              </a:rPr>
              <a:t>informações</a:t>
            </a:r>
            <a:r>
              <a:rPr lang="en-US" sz="1400" b="0" i="0" dirty="0">
                <a:effectLst/>
              </a:rPr>
              <a:t> </a:t>
            </a:r>
            <a:r>
              <a:rPr lang="en-US" sz="1400" b="0" i="0" dirty="0" err="1">
                <a:effectLst/>
              </a:rPr>
              <a:t>disponíveis</a:t>
            </a:r>
            <a:r>
              <a:rPr lang="en-US" sz="1400" b="0" i="0" dirty="0">
                <a:effectLst/>
              </a:rPr>
              <a:t> </a:t>
            </a:r>
            <a:r>
              <a:rPr lang="en-US" sz="1400" b="0" i="0" dirty="0" err="1">
                <a:effectLst/>
              </a:rPr>
              <a:t>sobre</a:t>
            </a:r>
            <a:r>
              <a:rPr lang="en-US" sz="1400" b="0" i="0" dirty="0">
                <a:effectLst/>
              </a:rPr>
              <a:t> </a:t>
            </a:r>
            <a:r>
              <a:rPr lang="en-US" sz="1400" b="0" i="0" dirty="0" err="1">
                <a:effectLst/>
              </a:rPr>
              <a:t>diferentes</a:t>
            </a:r>
            <a:r>
              <a:rPr lang="en-US" sz="1400" b="0" i="0" dirty="0">
                <a:effectLst/>
              </a:rPr>
              <a:t> </a:t>
            </a:r>
            <a:r>
              <a:rPr lang="en-US" sz="1400" b="0" i="0" dirty="0" err="1">
                <a:effectLst/>
              </a:rPr>
              <a:t>aspectos</a:t>
            </a:r>
            <a:r>
              <a:rPr lang="en-US" sz="1400" b="0" i="0" dirty="0">
                <a:effectLst/>
              </a:rPr>
              <a:t> da </a:t>
            </a:r>
            <a:r>
              <a:rPr lang="en-US" sz="1400" b="0" i="0" dirty="0" err="1">
                <a:effectLst/>
              </a:rPr>
              <a:t>vida</a:t>
            </a:r>
            <a:r>
              <a:rPr lang="en-US" sz="1400" b="0" i="0" dirty="0">
                <a:effectLst/>
              </a:rPr>
              <a:t> social. </a:t>
            </a:r>
          </a:p>
          <a:p>
            <a:pPr indent="-228600">
              <a:lnSpc>
                <a:spcPct val="120000"/>
              </a:lnSpc>
              <a:buFont typeface="Neue Haas Grotesk Text Pro" panose="020B0504020202020204" pitchFamily="34" charset="0"/>
              <a:buChar char="-"/>
            </a:pPr>
            <a:r>
              <a:rPr lang="en-US" sz="1400" b="0" i="0" dirty="0">
                <a:effectLst/>
              </a:rPr>
              <a:t>A </a:t>
            </a:r>
            <a:r>
              <a:rPr lang="en-US" sz="1400" b="0" i="0" dirty="0" err="1">
                <a:effectLst/>
              </a:rPr>
              <a:t>inteligência</a:t>
            </a:r>
            <a:r>
              <a:rPr lang="en-US" sz="1400" b="0" i="0" dirty="0">
                <a:effectLst/>
              </a:rPr>
              <a:t> artificial </a:t>
            </a:r>
            <a:r>
              <a:rPr lang="en-US" sz="1400" b="0" i="0" dirty="0" err="1">
                <a:effectLst/>
              </a:rPr>
              <a:t>promete</a:t>
            </a:r>
            <a:r>
              <a:rPr lang="en-US" sz="1400" b="0" i="0" dirty="0">
                <a:effectLst/>
              </a:rPr>
              <a:t> </a:t>
            </a:r>
            <a:r>
              <a:rPr lang="en-US" sz="1400" b="0" i="0" dirty="0" err="1">
                <a:effectLst/>
              </a:rPr>
              <a:t>uma</a:t>
            </a:r>
            <a:r>
              <a:rPr lang="en-US" sz="1400" b="0" i="0" dirty="0">
                <a:effectLst/>
              </a:rPr>
              <a:t> </a:t>
            </a:r>
            <a:r>
              <a:rPr lang="en-US" sz="1400" b="0" i="0" dirty="0" err="1">
                <a:effectLst/>
              </a:rPr>
              <a:t>mudança</a:t>
            </a:r>
            <a:r>
              <a:rPr lang="en-US" sz="1400" b="0" i="0" dirty="0">
                <a:effectLst/>
              </a:rPr>
              <a:t> </a:t>
            </a:r>
            <a:r>
              <a:rPr lang="en-US" sz="1400" b="0" i="0" dirty="0" err="1">
                <a:effectLst/>
              </a:rPr>
              <a:t>disruptiva</a:t>
            </a:r>
            <a:r>
              <a:rPr lang="en-US" sz="1400" b="0" i="0" dirty="0">
                <a:effectLst/>
              </a:rPr>
              <a:t> </a:t>
            </a:r>
            <a:r>
              <a:rPr lang="en-US" sz="1400" b="0" i="0" dirty="0" err="1">
                <a:effectLst/>
              </a:rPr>
              <a:t>na</a:t>
            </a:r>
            <a:r>
              <a:rPr lang="en-US" sz="1400" b="0" i="0" dirty="0">
                <a:effectLst/>
              </a:rPr>
              <a:t> </a:t>
            </a:r>
            <a:r>
              <a:rPr lang="en-US" sz="1400" b="0" i="0" dirty="0" err="1">
                <a:effectLst/>
              </a:rPr>
              <a:t>prática</a:t>
            </a:r>
            <a:r>
              <a:rPr lang="en-US" sz="1400" b="0" i="0" dirty="0">
                <a:effectLst/>
              </a:rPr>
              <a:t> de </a:t>
            </a:r>
            <a:r>
              <a:rPr lang="en-US" sz="1400" b="0" i="0" dirty="0" err="1">
                <a:effectLst/>
              </a:rPr>
              <a:t>políticas</a:t>
            </a:r>
            <a:r>
              <a:rPr lang="en-US" sz="1400" b="0" i="0" dirty="0">
                <a:effectLst/>
              </a:rPr>
              <a:t> </a:t>
            </a:r>
            <a:r>
              <a:rPr lang="en-US" sz="1400" b="0" i="0" dirty="0" err="1">
                <a:effectLst/>
              </a:rPr>
              <a:t>públicas</a:t>
            </a:r>
            <a:r>
              <a:rPr lang="en-US" sz="1400" b="0" i="0" dirty="0">
                <a:effectLst/>
              </a:rPr>
              <a:t>. </a:t>
            </a:r>
          </a:p>
          <a:p>
            <a:pPr indent="-228600">
              <a:lnSpc>
                <a:spcPct val="120000"/>
              </a:lnSpc>
              <a:buFont typeface="Neue Haas Grotesk Text Pro" panose="020B0504020202020204" pitchFamily="34" charset="0"/>
              <a:buChar char="-"/>
            </a:pPr>
            <a:r>
              <a:rPr lang="en-US" sz="1400" b="0" i="0" dirty="0">
                <a:effectLst/>
              </a:rPr>
              <a:t>Por um </a:t>
            </a:r>
            <a:r>
              <a:rPr lang="en-US" sz="1400" b="0" i="0" dirty="0" err="1">
                <a:effectLst/>
              </a:rPr>
              <a:t>lado</a:t>
            </a:r>
            <a:r>
              <a:rPr lang="en-US" sz="1400" b="0" i="0" dirty="0">
                <a:effectLst/>
              </a:rPr>
              <a:t>, a </a:t>
            </a:r>
            <a:r>
              <a:rPr lang="en-US" sz="1400" b="0" i="0" dirty="0" err="1">
                <a:effectLst/>
              </a:rPr>
              <a:t>inteligência</a:t>
            </a:r>
            <a:r>
              <a:rPr lang="en-US" sz="1400" b="0" i="0" dirty="0">
                <a:effectLst/>
              </a:rPr>
              <a:t> artificial </a:t>
            </a:r>
            <a:r>
              <a:rPr lang="en-US" sz="1400" b="0" i="0" dirty="0" err="1">
                <a:effectLst/>
              </a:rPr>
              <a:t>remodela</a:t>
            </a:r>
            <a:r>
              <a:rPr lang="en-US" sz="1400" b="0" i="0" dirty="0">
                <a:effectLst/>
              </a:rPr>
              <a:t> </a:t>
            </a:r>
            <a:r>
              <a:rPr lang="en-US" sz="1400" b="0" i="0" dirty="0" err="1">
                <a:effectLst/>
              </a:rPr>
              <a:t>toda</a:t>
            </a:r>
            <a:r>
              <a:rPr lang="en-US" sz="1400" b="0" i="0" dirty="0">
                <a:effectLst/>
              </a:rPr>
              <a:t> a </a:t>
            </a:r>
            <a:r>
              <a:rPr lang="en-US" sz="1400" b="0" i="0" dirty="0" err="1">
                <a:effectLst/>
              </a:rPr>
              <a:t>organização</a:t>
            </a:r>
            <a:r>
              <a:rPr lang="en-US" sz="1400" b="0" i="0" dirty="0">
                <a:effectLst/>
              </a:rPr>
              <a:t> do </a:t>
            </a:r>
            <a:r>
              <a:rPr lang="en-US" sz="1400" b="0" i="0" dirty="0" err="1">
                <a:effectLst/>
              </a:rPr>
              <a:t>setor</a:t>
            </a:r>
            <a:r>
              <a:rPr lang="en-US" sz="1400" b="0" i="0" dirty="0">
                <a:effectLst/>
              </a:rPr>
              <a:t> </a:t>
            </a:r>
            <a:r>
              <a:rPr lang="en-US" sz="1400" b="0" i="0" dirty="0" err="1">
                <a:effectLst/>
              </a:rPr>
              <a:t>público</a:t>
            </a:r>
            <a:r>
              <a:rPr lang="en-US" sz="1400" b="0" i="0" dirty="0">
                <a:effectLst/>
              </a:rPr>
              <a:t>, </a:t>
            </a:r>
            <a:r>
              <a:rPr lang="en-US" sz="1400" b="0" i="0" dirty="0" err="1">
                <a:effectLst/>
              </a:rPr>
              <a:t>modificando</a:t>
            </a:r>
            <a:r>
              <a:rPr lang="en-US" sz="1400" b="0" i="0" dirty="0">
                <a:effectLst/>
              </a:rPr>
              <a:t> as </a:t>
            </a:r>
            <a:r>
              <a:rPr lang="en-US" sz="1400" b="0" i="0" dirty="0" err="1">
                <a:effectLst/>
              </a:rPr>
              <a:t>capacidades</a:t>
            </a:r>
            <a:r>
              <a:rPr lang="en-US" sz="1400" b="0" i="0" dirty="0">
                <a:effectLst/>
              </a:rPr>
              <a:t> dos </a:t>
            </a:r>
            <a:r>
              <a:rPr lang="en-US" sz="1400" b="0" i="0" dirty="0" err="1">
                <a:effectLst/>
              </a:rPr>
              <a:t>agentes</a:t>
            </a:r>
            <a:r>
              <a:rPr lang="en-US" sz="1400" b="0" i="0" dirty="0">
                <a:effectLst/>
              </a:rPr>
              <a:t> </a:t>
            </a:r>
            <a:r>
              <a:rPr lang="en-US" sz="1400" b="0" i="0" dirty="0" err="1">
                <a:effectLst/>
              </a:rPr>
              <a:t>públicos</a:t>
            </a:r>
            <a:r>
              <a:rPr lang="en-US" sz="1400" b="0" i="0" dirty="0">
                <a:effectLst/>
              </a:rPr>
              <a:t>, </a:t>
            </a:r>
            <a:r>
              <a:rPr lang="en-US" sz="1400" b="0" i="0" dirty="0" err="1">
                <a:effectLst/>
              </a:rPr>
              <a:t>propondo</a:t>
            </a:r>
            <a:r>
              <a:rPr lang="en-US" sz="1400" b="0" i="0" dirty="0">
                <a:effectLst/>
              </a:rPr>
              <a:t> um </a:t>
            </a:r>
            <a:r>
              <a:rPr lang="en-US" sz="1400" b="0" i="0" dirty="0" err="1">
                <a:effectLst/>
              </a:rPr>
              <a:t>estilo</a:t>
            </a:r>
            <a:r>
              <a:rPr lang="en-US" sz="1400" b="0" i="0" dirty="0">
                <a:effectLst/>
              </a:rPr>
              <a:t> de </a:t>
            </a:r>
            <a:r>
              <a:rPr lang="en-US" sz="1400" b="0" i="0" dirty="0" err="1">
                <a:effectLst/>
              </a:rPr>
              <a:t>governança</a:t>
            </a:r>
            <a:r>
              <a:rPr lang="en-US" sz="1400" b="0" i="0" dirty="0">
                <a:effectLst/>
              </a:rPr>
              <a:t> </a:t>
            </a:r>
            <a:r>
              <a:rPr lang="en-US" sz="1400" b="0" i="0" dirty="0" err="1">
                <a:effectLst/>
              </a:rPr>
              <a:t>mais</a:t>
            </a:r>
            <a:r>
              <a:rPr lang="en-US" sz="1400" b="0" i="0" dirty="0">
                <a:effectLst/>
              </a:rPr>
              <a:t> vertical dos </a:t>
            </a:r>
            <a:r>
              <a:rPr lang="en-US" sz="1400" b="0" i="0" dirty="0" err="1">
                <a:effectLst/>
              </a:rPr>
              <a:t>setores</a:t>
            </a:r>
            <a:r>
              <a:rPr lang="en-US" sz="1400" b="0" i="0" dirty="0">
                <a:effectLst/>
              </a:rPr>
              <a:t> de </a:t>
            </a:r>
            <a:r>
              <a:rPr lang="en-US" sz="1400" b="0" i="0" dirty="0" err="1">
                <a:effectLst/>
              </a:rPr>
              <a:t>políticas</a:t>
            </a:r>
            <a:r>
              <a:rPr lang="en-US" sz="1400" b="0" i="0" dirty="0">
                <a:effectLst/>
              </a:rPr>
              <a:t> e a </a:t>
            </a:r>
            <a:r>
              <a:rPr lang="en-US" sz="1400" b="0" i="0" dirty="0" err="1">
                <a:effectLst/>
              </a:rPr>
              <a:t>alocação</a:t>
            </a:r>
            <a:r>
              <a:rPr lang="en-US" sz="1400" b="0" i="0" dirty="0">
                <a:effectLst/>
              </a:rPr>
              <a:t> horizontal de </a:t>
            </a:r>
            <a:r>
              <a:rPr lang="en-US" sz="1400" b="0" i="0" dirty="0" err="1">
                <a:effectLst/>
              </a:rPr>
              <a:t>poder</a:t>
            </a:r>
            <a:r>
              <a:rPr lang="en-US" sz="1400" b="0" i="0" dirty="0">
                <a:effectLst/>
              </a:rPr>
              <a:t> e </a:t>
            </a:r>
            <a:r>
              <a:rPr lang="en-US" sz="1400" b="0" i="0" dirty="0" err="1">
                <a:effectLst/>
              </a:rPr>
              <a:t>funções</a:t>
            </a:r>
            <a:r>
              <a:rPr lang="en-US" sz="1400" b="0" i="0" dirty="0">
                <a:effectLst/>
              </a:rPr>
              <a:t> entre </a:t>
            </a:r>
            <a:r>
              <a:rPr lang="en-US" sz="1400" b="0" i="0" dirty="0" err="1">
                <a:effectLst/>
              </a:rPr>
              <a:t>organizações</a:t>
            </a:r>
            <a:r>
              <a:rPr lang="en-US" sz="1400" b="0" i="0" dirty="0">
                <a:effectLst/>
              </a:rPr>
              <a:t> </a:t>
            </a:r>
            <a:r>
              <a:rPr lang="en-US" sz="1400" b="0" i="0" dirty="0" err="1">
                <a:effectLst/>
              </a:rPr>
              <a:t>por</a:t>
            </a:r>
            <a:r>
              <a:rPr lang="en-US" sz="1400" b="0" i="0" dirty="0">
                <a:effectLst/>
              </a:rPr>
              <a:t> </a:t>
            </a:r>
            <a:r>
              <a:rPr lang="en-US" sz="1400" b="0" i="0" dirty="0" err="1">
                <a:effectLst/>
              </a:rPr>
              <a:t>meio</a:t>
            </a:r>
            <a:r>
              <a:rPr lang="en-US" sz="1400" b="0" i="0" dirty="0">
                <a:effectLst/>
              </a:rPr>
              <a:t> da </a:t>
            </a:r>
            <a:r>
              <a:rPr lang="en-US" sz="1400" b="0" i="0" dirty="0" err="1">
                <a:effectLst/>
              </a:rPr>
              <a:t>integração</a:t>
            </a:r>
            <a:r>
              <a:rPr lang="en-US" sz="1400" b="0" i="0" dirty="0">
                <a:effectLst/>
              </a:rPr>
              <a:t> </a:t>
            </a:r>
            <a:r>
              <a:rPr lang="en-US" sz="1400" b="0" i="0" dirty="0" err="1">
                <a:effectLst/>
              </a:rPr>
              <a:t>estatal</a:t>
            </a:r>
            <a:r>
              <a:rPr lang="en-US" sz="1400" b="0" i="0" dirty="0">
                <a:effectLst/>
              </a:rPr>
              <a:t>, </a:t>
            </a:r>
            <a:r>
              <a:rPr lang="en-US" sz="1400" b="0" i="0" dirty="0" err="1">
                <a:effectLst/>
              </a:rPr>
              <a:t>capacidade</a:t>
            </a:r>
            <a:r>
              <a:rPr lang="en-US" sz="1400" b="0" i="0" dirty="0">
                <a:effectLst/>
              </a:rPr>
              <a:t> </a:t>
            </a:r>
            <a:r>
              <a:rPr lang="en-US" sz="1400" b="0" i="0" dirty="0" err="1">
                <a:effectLst/>
              </a:rPr>
              <a:t>estatal</a:t>
            </a:r>
            <a:r>
              <a:rPr lang="en-US" sz="1400" b="0" i="0" dirty="0">
                <a:effectLst/>
              </a:rPr>
              <a:t> e </a:t>
            </a:r>
            <a:r>
              <a:rPr lang="en-US" sz="1400" b="0" i="0" dirty="0" err="1">
                <a:effectLst/>
              </a:rPr>
              <a:t>junção</a:t>
            </a:r>
            <a:r>
              <a:rPr lang="en-US" sz="1400" b="0" i="0" dirty="0">
                <a:effectLst/>
              </a:rPr>
              <a:t> de </a:t>
            </a:r>
            <a:r>
              <a:rPr lang="en-US" sz="1400" b="0" i="0" dirty="0" err="1">
                <a:effectLst/>
              </a:rPr>
              <a:t>serviços</a:t>
            </a:r>
            <a:r>
              <a:rPr lang="en-US" sz="1400" b="0" i="0" dirty="0">
                <a:effectLst/>
              </a:rPr>
              <a:t> com base </a:t>
            </a:r>
            <a:r>
              <a:rPr lang="en-US" sz="1400" b="0" i="0" dirty="0" err="1">
                <a:effectLst/>
              </a:rPr>
              <a:t>nas</a:t>
            </a:r>
            <a:r>
              <a:rPr lang="en-US" sz="1400" b="0" i="0" dirty="0">
                <a:effectLst/>
              </a:rPr>
              <a:t> </a:t>
            </a:r>
            <a:r>
              <a:rPr lang="en-US" sz="1400" b="0" i="0" dirty="0" err="1">
                <a:effectLst/>
              </a:rPr>
              <a:t>necessidades</a:t>
            </a:r>
            <a:r>
              <a:rPr lang="en-US" sz="1400" b="0" i="0" dirty="0">
                <a:effectLst/>
              </a:rPr>
              <a:t>. </a:t>
            </a:r>
          </a:p>
          <a:p>
            <a:pPr indent="-228600">
              <a:lnSpc>
                <a:spcPct val="120000"/>
              </a:lnSpc>
              <a:buFont typeface="Neue Haas Grotesk Text Pro" panose="020B0504020202020204" pitchFamily="34" charset="0"/>
              <a:buChar char="-"/>
            </a:pPr>
            <a:r>
              <a:rPr lang="en-US" sz="1400" b="0" i="0" dirty="0">
                <a:effectLst/>
              </a:rPr>
              <a:t>Por outro </a:t>
            </a:r>
            <a:r>
              <a:rPr lang="en-US" sz="1400" b="0" i="0" dirty="0" err="1">
                <a:effectLst/>
              </a:rPr>
              <a:t>lado</a:t>
            </a:r>
            <a:r>
              <a:rPr lang="en-US" sz="1400" b="0" i="0" dirty="0">
                <a:effectLst/>
              </a:rPr>
              <a:t>, a </a:t>
            </a:r>
            <a:r>
              <a:rPr lang="en-US" sz="1400" b="0" i="0" dirty="0" err="1">
                <a:effectLst/>
              </a:rPr>
              <a:t>inteligência</a:t>
            </a:r>
            <a:r>
              <a:rPr lang="en-US" sz="1400" b="0" i="0" dirty="0">
                <a:effectLst/>
              </a:rPr>
              <a:t> artificial </a:t>
            </a:r>
            <a:r>
              <a:rPr lang="en-US" sz="1400" b="0" i="0" dirty="0" err="1">
                <a:effectLst/>
              </a:rPr>
              <a:t>fornece</a:t>
            </a:r>
            <a:r>
              <a:rPr lang="en-US" sz="1400" b="0" i="0" dirty="0">
                <a:effectLst/>
              </a:rPr>
              <a:t> </a:t>
            </a:r>
            <a:r>
              <a:rPr lang="en-US" sz="1400" b="0" i="0" dirty="0" err="1">
                <a:effectLst/>
              </a:rPr>
              <a:t>uma</a:t>
            </a:r>
            <a:r>
              <a:rPr lang="en-US" sz="1400" b="0" i="0" dirty="0">
                <a:effectLst/>
              </a:rPr>
              <a:t> nova </a:t>
            </a:r>
            <a:r>
              <a:rPr lang="en-US" sz="1400" b="0" i="0" dirty="0" err="1">
                <a:effectLst/>
              </a:rPr>
              <a:t>epistemologia</a:t>
            </a:r>
            <a:r>
              <a:rPr lang="en-US" sz="1400" b="0" i="0" dirty="0">
                <a:effectLst/>
              </a:rPr>
              <a:t> e </a:t>
            </a:r>
            <a:r>
              <a:rPr lang="en-US" sz="1400" b="0" i="0" dirty="0" err="1">
                <a:effectLst/>
              </a:rPr>
              <a:t>padrões</a:t>
            </a:r>
            <a:r>
              <a:rPr lang="en-US" sz="1400" b="0" i="0" dirty="0">
                <a:effectLst/>
              </a:rPr>
              <a:t> de </a:t>
            </a:r>
            <a:r>
              <a:rPr lang="en-US" sz="1400" b="0" i="0" dirty="0" err="1">
                <a:effectLst/>
              </a:rPr>
              <a:t>ação</a:t>
            </a:r>
            <a:r>
              <a:rPr lang="en-US" sz="1400" b="0" i="0" dirty="0">
                <a:effectLst/>
              </a:rPr>
              <a:t> </a:t>
            </a:r>
            <a:r>
              <a:rPr lang="en-US" sz="1400" b="0" i="0" dirty="0" err="1">
                <a:effectLst/>
              </a:rPr>
              <a:t>epistêmica</a:t>
            </a:r>
            <a:r>
              <a:rPr lang="en-US" sz="1400" b="0" i="0" dirty="0">
                <a:effectLst/>
              </a:rPr>
              <a:t>, </a:t>
            </a:r>
            <a:r>
              <a:rPr lang="en-US" sz="1400" b="0" i="0" dirty="0" err="1">
                <a:effectLst/>
              </a:rPr>
              <a:t>refletidos</a:t>
            </a:r>
            <a:r>
              <a:rPr lang="en-US" sz="1400" b="0" i="0" dirty="0">
                <a:effectLst/>
              </a:rPr>
              <a:t> </a:t>
            </a:r>
            <a:r>
              <a:rPr lang="en-US" sz="1400" b="0" i="0" dirty="0" err="1">
                <a:effectLst/>
              </a:rPr>
              <a:t>em</a:t>
            </a:r>
            <a:r>
              <a:rPr lang="en-US" sz="1400" b="0" i="0" dirty="0">
                <a:effectLst/>
              </a:rPr>
              <a:t> </a:t>
            </a:r>
            <a:r>
              <a:rPr lang="en-US" sz="1400" b="0" i="0" dirty="0" err="1">
                <a:effectLst/>
              </a:rPr>
              <a:t>novas</a:t>
            </a:r>
            <a:r>
              <a:rPr lang="en-US" sz="1400" b="0" i="0" dirty="0">
                <a:effectLst/>
              </a:rPr>
              <a:t> </a:t>
            </a:r>
            <a:r>
              <a:rPr lang="en-US" sz="1400" b="0" i="0" dirty="0" err="1">
                <a:effectLst/>
              </a:rPr>
              <a:t>análises</a:t>
            </a:r>
            <a:r>
              <a:rPr lang="en-US" sz="1400" b="0" i="0" dirty="0">
                <a:effectLst/>
              </a:rPr>
              <a:t> e </a:t>
            </a:r>
            <a:r>
              <a:rPr lang="en-US" sz="1400" b="0" i="0" dirty="0" err="1">
                <a:effectLst/>
              </a:rPr>
              <a:t>novas</a:t>
            </a:r>
            <a:r>
              <a:rPr lang="en-US" sz="1400" b="0" i="0" dirty="0">
                <a:effectLst/>
              </a:rPr>
              <a:t> </a:t>
            </a:r>
            <a:r>
              <a:rPr lang="en-US" sz="1400" b="0" i="0" dirty="0" err="1">
                <a:effectLst/>
              </a:rPr>
              <a:t>práticas</a:t>
            </a:r>
            <a:r>
              <a:rPr lang="en-US" sz="1400" b="0" i="0" dirty="0">
                <a:effectLst/>
              </a:rPr>
              <a:t> de </a:t>
            </a:r>
            <a:r>
              <a:rPr lang="en-US" sz="1400" b="0" i="0" dirty="0" err="1">
                <a:effectLst/>
              </a:rPr>
              <a:t>políticas</a:t>
            </a:r>
            <a:r>
              <a:rPr lang="en-US" sz="1400" b="0" i="0" dirty="0">
                <a:effectLst/>
              </a:rPr>
              <a:t> </a:t>
            </a:r>
            <a:r>
              <a:rPr lang="en-US" sz="1400" b="0" i="0" dirty="0" err="1">
                <a:effectLst/>
              </a:rPr>
              <a:t>públicas</a:t>
            </a:r>
            <a:r>
              <a:rPr lang="en-US" sz="1400" b="0" i="0" dirty="0">
                <a:effectLst/>
              </a:rPr>
              <a:t> </a:t>
            </a:r>
            <a:r>
              <a:rPr lang="en-US" sz="1400" b="0" i="0" dirty="0" err="1">
                <a:effectLst/>
              </a:rPr>
              <a:t>por</a:t>
            </a:r>
            <a:r>
              <a:rPr lang="en-US" sz="1400" b="0" i="0" dirty="0">
                <a:effectLst/>
              </a:rPr>
              <a:t> </a:t>
            </a:r>
            <a:r>
              <a:rPr lang="en-US" sz="1400" b="0" i="0" dirty="0" err="1">
                <a:effectLst/>
              </a:rPr>
              <a:t>seus</a:t>
            </a:r>
            <a:r>
              <a:rPr lang="en-US" sz="1400" b="0" i="0" dirty="0">
                <a:effectLst/>
              </a:rPr>
              <a:t> </a:t>
            </a:r>
            <a:r>
              <a:rPr lang="en-US" sz="1400" b="0" i="0" dirty="0" err="1">
                <a:effectLst/>
              </a:rPr>
              <a:t>profissionais</a:t>
            </a:r>
            <a:r>
              <a:rPr lang="en-US" sz="1400" b="0" i="0" dirty="0">
                <a:effectLst/>
              </a:rPr>
              <a:t>. </a:t>
            </a:r>
            <a:endParaRPr lang="en-US" sz="1400" dirty="0"/>
          </a:p>
        </p:txBody>
      </p:sp>
      <p:pic>
        <p:nvPicPr>
          <p:cNvPr id="6" name="Espaço Reservado para Conteúdo 5" descr="Padrão do plano de fundo&#10;&#10;Descrição gerada automaticamente">
            <a:extLst>
              <a:ext uri="{FF2B5EF4-FFF2-40B4-BE49-F238E27FC236}">
                <a16:creationId xmlns:a16="http://schemas.microsoft.com/office/drawing/2014/main" id="{3E1DA648-1CD3-85F7-3BF1-DFE92A2C399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837714" y="1709006"/>
            <a:ext cx="3583321" cy="3439988"/>
          </a:xfrm>
          <a:prstGeom prst="rect">
            <a:avLst/>
          </a:prstGeom>
        </p:spPr>
      </p:pic>
    </p:spTree>
    <p:extLst>
      <p:ext uri="{BB962C8B-B14F-4D97-AF65-F5344CB8AC3E}">
        <p14:creationId xmlns:p14="http://schemas.microsoft.com/office/powerpoint/2010/main" val="14241667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067" name="Straight Connector 2066">
            <a:extLst>
              <a:ext uri="{FF2B5EF4-FFF2-40B4-BE49-F238E27FC236}">
                <a16:creationId xmlns:a16="http://schemas.microsoft.com/office/drawing/2014/main" id="{D8689CE0-64D2-447C-9C1F-872D111D8AC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185205"/>
            <a:ext cx="804195" cy="0"/>
          </a:xfrm>
          <a:prstGeom prst="line">
            <a:avLst/>
          </a:prstGeom>
          <a:ln w="85725">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069" name="Rectangle 2068">
            <a:extLst>
              <a:ext uri="{FF2B5EF4-FFF2-40B4-BE49-F238E27FC236}">
                <a16:creationId xmlns:a16="http://schemas.microsoft.com/office/drawing/2014/main" id="{561B1731-39D9-4145-8343-C209E1F09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7181BE58-410F-A3C9-2D7E-49F77FFCEB87}"/>
              </a:ext>
            </a:extLst>
          </p:cNvPr>
          <p:cNvSpPr>
            <a:spLocks noGrp="1"/>
          </p:cNvSpPr>
          <p:nvPr>
            <p:ph type="title"/>
          </p:nvPr>
        </p:nvSpPr>
        <p:spPr>
          <a:xfrm>
            <a:off x="1091204" y="1095715"/>
            <a:ext cx="5723253" cy="2049620"/>
          </a:xfrm>
        </p:spPr>
        <p:txBody>
          <a:bodyPr vert="horz" lIns="91440" tIns="45720" rIns="91440" bIns="45720" rtlCol="0" anchor="t">
            <a:normAutofit/>
          </a:bodyPr>
          <a:lstStyle/>
          <a:p>
            <a:r>
              <a:rPr lang="en-US" sz="6000" b="1" kern="1200" cap="none" baseline="0">
                <a:solidFill>
                  <a:schemeClr val="tx1"/>
                </a:solidFill>
                <a:latin typeface="+mj-lt"/>
                <a:ea typeface="+mj-ea"/>
                <a:cs typeface="+mj-cs"/>
              </a:rPr>
              <a:t>O que é IA?</a:t>
            </a:r>
          </a:p>
        </p:txBody>
      </p:sp>
      <p:cxnSp>
        <p:nvCxnSpPr>
          <p:cNvPr id="2071" name="Straight Connector 2070">
            <a:extLst>
              <a:ext uri="{FF2B5EF4-FFF2-40B4-BE49-F238E27FC236}">
                <a16:creationId xmlns:a16="http://schemas.microsoft.com/office/drawing/2014/main" id="{F0748755-DDBC-46D0-91EC-1212A8EE2B4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24" y="1186683"/>
            <a:ext cx="804195" cy="0"/>
          </a:xfrm>
          <a:prstGeom prst="line">
            <a:avLst/>
          </a:prstGeom>
          <a:ln w="8572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Espaço Reservado para Texto 3">
            <a:extLst>
              <a:ext uri="{FF2B5EF4-FFF2-40B4-BE49-F238E27FC236}">
                <a16:creationId xmlns:a16="http://schemas.microsoft.com/office/drawing/2014/main" id="{A15C4D09-1E9F-424D-C704-90485BF1E95B}"/>
              </a:ext>
            </a:extLst>
          </p:cNvPr>
          <p:cNvSpPr>
            <a:spLocks noGrp="1"/>
          </p:cNvSpPr>
          <p:nvPr>
            <p:ph type="body" sz="half" idx="2"/>
          </p:nvPr>
        </p:nvSpPr>
        <p:spPr>
          <a:xfrm>
            <a:off x="1120232" y="2152073"/>
            <a:ext cx="6167259" cy="4134427"/>
          </a:xfrm>
        </p:spPr>
        <p:txBody>
          <a:bodyPr vert="horz" lIns="91440" tIns="45720" rIns="91440" bIns="45720" rtlCol="0">
            <a:normAutofit/>
          </a:bodyPr>
          <a:lstStyle/>
          <a:p>
            <a:pPr indent="-228600">
              <a:lnSpc>
                <a:spcPct val="120000"/>
              </a:lnSpc>
              <a:buFont typeface="Neue Haas Grotesk Text Pro" panose="020B0504020202020204" pitchFamily="34" charset="0"/>
              <a:buChar char="-"/>
            </a:pPr>
            <a:r>
              <a:rPr lang="en-US" sz="1100" b="0" i="0" dirty="0" err="1">
                <a:effectLst/>
              </a:rPr>
              <a:t>Inteligência</a:t>
            </a:r>
            <a:r>
              <a:rPr lang="en-US" sz="1100" b="0" i="0" dirty="0">
                <a:effectLst/>
              </a:rPr>
              <a:t> artificial </a:t>
            </a:r>
            <a:r>
              <a:rPr lang="en-US" sz="1100" b="0" i="0" dirty="0" err="1">
                <a:effectLst/>
              </a:rPr>
              <a:t>não</a:t>
            </a:r>
            <a:r>
              <a:rPr lang="en-US" sz="1100" b="0" i="0" dirty="0">
                <a:effectLst/>
              </a:rPr>
              <a:t> é </a:t>
            </a:r>
            <a:r>
              <a:rPr lang="en-US" sz="1100" b="0" i="0" dirty="0" err="1">
                <a:effectLst/>
              </a:rPr>
              <a:t>uma</a:t>
            </a:r>
            <a:r>
              <a:rPr lang="en-US" sz="1100" b="0" i="0" dirty="0">
                <a:effectLst/>
              </a:rPr>
              <a:t> </a:t>
            </a:r>
            <a:r>
              <a:rPr lang="en-US" sz="1100" b="0" i="0" dirty="0" err="1">
                <a:effectLst/>
              </a:rPr>
              <a:t>coisa</a:t>
            </a:r>
            <a:r>
              <a:rPr lang="en-US" sz="1100" b="0" i="0" dirty="0">
                <a:effectLst/>
              </a:rPr>
              <a:t> </a:t>
            </a:r>
            <a:r>
              <a:rPr lang="en-US" sz="1100" b="0" i="0" dirty="0" err="1">
                <a:effectLst/>
              </a:rPr>
              <a:t>ou</a:t>
            </a:r>
            <a:r>
              <a:rPr lang="en-US" sz="1100" b="0" i="0" dirty="0">
                <a:effectLst/>
              </a:rPr>
              <a:t> </a:t>
            </a:r>
            <a:r>
              <a:rPr lang="en-US" sz="1100" b="0" i="0" dirty="0" err="1">
                <a:effectLst/>
              </a:rPr>
              <a:t>uma</a:t>
            </a:r>
            <a:r>
              <a:rPr lang="en-US" sz="1100" b="0" i="0" dirty="0">
                <a:effectLst/>
              </a:rPr>
              <a:t> </a:t>
            </a:r>
            <a:r>
              <a:rPr lang="en-US" sz="1100" b="0" i="0" dirty="0" err="1">
                <a:effectLst/>
              </a:rPr>
              <a:t>tecnologia</a:t>
            </a:r>
            <a:r>
              <a:rPr lang="en-US" sz="1100" b="0" i="0" dirty="0">
                <a:effectLst/>
              </a:rPr>
              <a:t> singular. </a:t>
            </a:r>
            <a:r>
              <a:rPr lang="en-US" sz="1100" b="0" i="0" dirty="0" err="1">
                <a:effectLst/>
              </a:rPr>
              <a:t>Inteligência</a:t>
            </a:r>
            <a:r>
              <a:rPr lang="en-US" sz="1100" b="0" i="0" dirty="0">
                <a:effectLst/>
              </a:rPr>
              <a:t> artificial é um </a:t>
            </a:r>
            <a:r>
              <a:rPr lang="en-US" sz="1100" b="0" i="0" dirty="0" err="1">
                <a:effectLst/>
              </a:rPr>
              <a:t>sistema</a:t>
            </a:r>
            <a:r>
              <a:rPr lang="en-US" sz="1100" b="0" i="0" dirty="0">
                <a:effectLst/>
              </a:rPr>
              <a:t> de </a:t>
            </a:r>
            <a:r>
              <a:rPr lang="en-US" sz="1100" b="0" i="0" dirty="0" err="1">
                <a:effectLst/>
              </a:rPr>
              <a:t>computador</a:t>
            </a:r>
            <a:r>
              <a:rPr lang="en-US" sz="1100" b="0" i="0" dirty="0">
                <a:effectLst/>
              </a:rPr>
              <a:t> </a:t>
            </a:r>
            <a:r>
              <a:rPr lang="en-US" sz="1100" b="0" i="0" dirty="0" err="1">
                <a:effectLst/>
              </a:rPr>
              <a:t>capaz</a:t>
            </a:r>
            <a:r>
              <a:rPr lang="en-US" sz="1100" b="0" i="0" dirty="0">
                <a:effectLst/>
              </a:rPr>
              <a:t> de </a:t>
            </a:r>
            <a:r>
              <a:rPr lang="en-US" sz="1100" b="0" i="0" dirty="0" err="1">
                <a:effectLst/>
              </a:rPr>
              <a:t>operar</a:t>
            </a:r>
            <a:r>
              <a:rPr lang="en-US" sz="1100" b="0" i="0" dirty="0">
                <a:effectLst/>
              </a:rPr>
              <a:t>, </a:t>
            </a:r>
            <a:r>
              <a:rPr lang="en-US" sz="1100" b="0" i="0" dirty="0" err="1">
                <a:effectLst/>
              </a:rPr>
              <a:t>em</a:t>
            </a:r>
            <a:r>
              <a:rPr lang="en-US" sz="1100" b="0" i="0" dirty="0">
                <a:effectLst/>
              </a:rPr>
              <a:t> </a:t>
            </a:r>
            <a:r>
              <a:rPr lang="en-US" sz="1100" b="0" i="0" dirty="0" err="1">
                <a:effectLst/>
              </a:rPr>
              <a:t>interação</a:t>
            </a:r>
            <a:r>
              <a:rPr lang="en-US" sz="1100" b="0" i="0" dirty="0">
                <a:effectLst/>
              </a:rPr>
              <a:t> com </a:t>
            </a:r>
            <a:r>
              <a:rPr lang="en-US" sz="1100" b="0" i="0" dirty="0" err="1">
                <a:effectLst/>
              </a:rPr>
              <a:t>humanos</a:t>
            </a:r>
            <a:r>
              <a:rPr lang="en-US" sz="1100" b="0" i="0" dirty="0">
                <a:effectLst/>
              </a:rPr>
              <a:t>, </a:t>
            </a:r>
            <a:r>
              <a:rPr lang="en-US" sz="1100" b="0" i="0" dirty="0" err="1">
                <a:effectLst/>
              </a:rPr>
              <a:t>diferentes</a:t>
            </a:r>
            <a:r>
              <a:rPr lang="en-US" sz="1100" b="0" i="0" dirty="0">
                <a:effectLst/>
              </a:rPr>
              <a:t> </a:t>
            </a:r>
            <a:r>
              <a:rPr lang="en-US" sz="1100" b="0" i="0" dirty="0" err="1">
                <a:effectLst/>
              </a:rPr>
              <a:t>metodologias</a:t>
            </a:r>
            <a:r>
              <a:rPr lang="en-US" sz="1100" b="0" i="0" dirty="0">
                <a:effectLst/>
              </a:rPr>
              <a:t> para </a:t>
            </a:r>
            <a:r>
              <a:rPr lang="en-US" sz="1100" b="0" i="0" dirty="0" err="1">
                <a:effectLst/>
              </a:rPr>
              <a:t>calcular</a:t>
            </a:r>
            <a:r>
              <a:rPr lang="en-US" sz="1100" b="0" i="0" dirty="0">
                <a:effectLst/>
              </a:rPr>
              <a:t>, </a:t>
            </a:r>
            <a:r>
              <a:rPr lang="en-US" sz="1100" b="0" i="0" dirty="0" err="1">
                <a:effectLst/>
              </a:rPr>
              <a:t>prever</a:t>
            </a:r>
            <a:r>
              <a:rPr lang="en-US" sz="1100" b="0" i="0" dirty="0">
                <a:effectLst/>
              </a:rPr>
              <a:t> e </a:t>
            </a:r>
            <a:r>
              <a:rPr lang="en-US" sz="1100" b="0" i="0" dirty="0" err="1">
                <a:effectLst/>
              </a:rPr>
              <a:t>simular</a:t>
            </a:r>
            <a:r>
              <a:rPr lang="en-US" sz="1100" b="0" i="0" dirty="0">
                <a:effectLst/>
              </a:rPr>
              <a:t> </a:t>
            </a:r>
            <a:r>
              <a:rPr lang="en-US" sz="1100" b="0" i="0" dirty="0" err="1">
                <a:effectLst/>
              </a:rPr>
              <a:t>cursos</a:t>
            </a:r>
            <a:r>
              <a:rPr lang="en-US" sz="1100" b="0" i="0" dirty="0">
                <a:effectLst/>
              </a:rPr>
              <a:t> de </a:t>
            </a:r>
            <a:r>
              <a:rPr lang="en-US" sz="1100" b="0" i="0" dirty="0" err="1">
                <a:effectLst/>
              </a:rPr>
              <a:t>ação</a:t>
            </a:r>
            <a:r>
              <a:rPr lang="en-US" sz="1100" b="0" i="0" dirty="0">
                <a:effectLst/>
              </a:rPr>
              <a:t> a </a:t>
            </a:r>
            <a:r>
              <a:rPr lang="en-US" sz="1100" b="0" i="0" dirty="0" err="1">
                <a:effectLst/>
              </a:rPr>
              <a:t>partir</a:t>
            </a:r>
            <a:r>
              <a:rPr lang="en-US" sz="1100" b="0" i="0" dirty="0">
                <a:effectLst/>
              </a:rPr>
              <a:t> de </a:t>
            </a:r>
            <a:r>
              <a:rPr lang="en-US" sz="1100" b="0" i="0" dirty="0" err="1">
                <a:effectLst/>
              </a:rPr>
              <a:t>grandes</a:t>
            </a:r>
            <a:r>
              <a:rPr lang="en-US" sz="1100" b="0" i="0" dirty="0">
                <a:effectLst/>
              </a:rPr>
              <a:t> volumes de dados para </a:t>
            </a:r>
            <a:r>
              <a:rPr lang="en-US" sz="1100" b="0" i="0" dirty="0" err="1">
                <a:effectLst/>
              </a:rPr>
              <a:t>dar</a:t>
            </a:r>
            <a:r>
              <a:rPr lang="en-US" sz="1100" b="0" i="0" dirty="0">
                <a:effectLst/>
              </a:rPr>
              <a:t> </a:t>
            </a:r>
            <a:r>
              <a:rPr lang="en-US" sz="1100" b="0" i="0" dirty="0" err="1">
                <a:effectLst/>
              </a:rPr>
              <a:t>suporte</a:t>
            </a:r>
            <a:r>
              <a:rPr lang="en-US" sz="1100" b="0" i="0" dirty="0">
                <a:effectLst/>
              </a:rPr>
              <a:t> a </a:t>
            </a:r>
            <a:r>
              <a:rPr lang="en-US" sz="1100" b="0" i="0" dirty="0" err="1">
                <a:effectLst/>
              </a:rPr>
              <a:t>humanos</a:t>
            </a:r>
            <a:r>
              <a:rPr lang="en-US" sz="1100" b="0" i="0" dirty="0">
                <a:effectLst/>
              </a:rPr>
              <a:t> </a:t>
            </a:r>
            <a:r>
              <a:rPr lang="en-US" sz="1100" b="0" i="0" dirty="0" err="1">
                <a:effectLst/>
              </a:rPr>
              <a:t>na</a:t>
            </a:r>
            <a:r>
              <a:rPr lang="en-US" sz="1100" b="0" i="0" dirty="0">
                <a:effectLst/>
              </a:rPr>
              <a:t> </a:t>
            </a:r>
            <a:r>
              <a:rPr lang="en-US" sz="1100" b="0" i="0" dirty="0" err="1">
                <a:effectLst/>
              </a:rPr>
              <a:t>tomada</a:t>
            </a:r>
            <a:r>
              <a:rPr lang="en-US" sz="1100" b="0" i="0" dirty="0">
                <a:effectLst/>
              </a:rPr>
              <a:t> de </a:t>
            </a:r>
            <a:r>
              <a:rPr lang="en-US" sz="1100" b="0" i="0" dirty="0" err="1">
                <a:effectLst/>
              </a:rPr>
              <a:t>decisões</a:t>
            </a:r>
            <a:r>
              <a:rPr lang="en-US" sz="1100" b="0" i="0" dirty="0">
                <a:effectLst/>
              </a:rPr>
              <a:t> e </a:t>
            </a:r>
            <a:r>
              <a:rPr lang="en-US" sz="1100" b="0" i="0" dirty="0" err="1">
                <a:effectLst/>
              </a:rPr>
              <a:t>execução</a:t>
            </a:r>
            <a:r>
              <a:rPr lang="en-US" sz="1100" b="0" i="0" dirty="0">
                <a:effectLst/>
              </a:rPr>
              <a:t> de </a:t>
            </a:r>
            <a:r>
              <a:rPr lang="en-US" sz="1100" b="0" i="0" dirty="0" err="1">
                <a:effectLst/>
              </a:rPr>
              <a:t>tarefas</a:t>
            </a:r>
            <a:r>
              <a:rPr lang="en-US" sz="1100" b="0" i="0" dirty="0">
                <a:effectLst/>
              </a:rPr>
              <a:t>. Cinco </a:t>
            </a:r>
            <a:r>
              <a:rPr lang="en-US" sz="1100" b="0" i="0" dirty="0" err="1">
                <a:effectLst/>
              </a:rPr>
              <a:t>elementos</a:t>
            </a:r>
            <a:r>
              <a:rPr lang="en-US" sz="1100" b="0" i="0" dirty="0">
                <a:effectLst/>
              </a:rPr>
              <a:t> </a:t>
            </a:r>
            <a:r>
              <a:rPr lang="en-US" sz="1100" b="0" i="0" dirty="0" err="1">
                <a:effectLst/>
              </a:rPr>
              <a:t>estão</a:t>
            </a:r>
            <a:r>
              <a:rPr lang="en-US" sz="1100" b="0" i="0" dirty="0">
                <a:effectLst/>
              </a:rPr>
              <a:t> </a:t>
            </a:r>
            <a:r>
              <a:rPr lang="en-US" sz="1100" b="0" i="0" dirty="0" err="1">
                <a:effectLst/>
              </a:rPr>
              <a:t>embutidos</a:t>
            </a:r>
            <a:r>
              <a:rPr lang="en-US" sz="1100" b="0" i="0" dirty="0">
                <a:effectLst/>
              </a:rPr>
              <a:t> </a:t>
            </a:r>
            <a:r>
              <a:rPr lang="en-US" sz="1100" b="0" i="0" dirty="0" err="1">
                <a:effectLst/>
              </a:rPr>
              <a:t>nesta</a:t>
            </a:r>
            <a:r>
              <a:rPr lang="en-US" sz="1100" b="0" i="0" dirty="0">
                <a:effectLst/>
              </a:rPr>
              <a:t> </a:t>
            </a:r>
            <a:r>
              <a:rPr lang="en-US" sz="1100" b="0" i="0" dirty="0" err="1">
                <a:effectLst/>
              </a:rPr>
              <a:t>definição</a:t>
            </a:r>
            <a:r>
              <a:rPr lang="en-US" sz="1100" b="0" i="0" dirty="0">
                <a:effectLst/>
              </a:rPr>
              <a:t>, </a:t>
            </a:r>
            <a:r>
              <a:rPr lang="en-US" sz="1100" b="0" i="0" dirty="0" err="1">
                <a:effectLst/>
              </a:rPr>
              <a:t>especialmente</a:t>
            </a:r>
            <a:r>
              <a:rPr lang="en-US" sz="1100" b="0" i="0" dirty="0">
                <a:effectLst/>
              </a:rPr>
              <a:t> se </a:t>
            </a:r>
            <a:r>
              <a:rPr lang="en-US" sz="1100" b="0" i="0" dirty="0" err="1">
                <a:effectLst/>
              </a:rPr>
              <a:t>considerarmos</a:t>
            </a:r>
            <a:r>
              <a:rPr lang="en-US" sz="1100" b="0" i="0" dirty="0">
                <a:effectLst/>
              </a:rPr>
              <a:t> </a:t>
            </a:r>
            <a:r>
              <a:rPr lang="en-US" sz="1100" b="0" i="0" dirty="0" err="1">
                <a:effectLst/>
              </a:rPr>
              <a:t>esta</a:t>
            </a:r>
            <a:r>
              <a:rPr lang="en-US" sz="1100" b="0" i="0" dirty="0">
                <a:effectLst/>
              </a:rPr>
              <a:t> </a:t>
            </a:r>
            <a:r>
              <a:rPr lang="en-US" sz="1100" b="0" i="0" dirty="0" err="1">
                <a:effectLst/>
              </a:rPr>
              <a:t>definição</a:t>
            </a:r>
            <a:r>
              <a:rPr lang="en-US" sz="1100" b="0" i="0" dirty="0">
                <a:effectLst/>
              </a:rPr>
              <a:t> para </a:t>
            </a:r>
            <a:r>
              <a:rPr lang="en-US" sz="1100" b="0" i="0" dirty="0" err="1">
                <a:effectLst/>
              </a:rPr>
              <a:t>aplicações</a:t>
            </a:r>
            <a:r>
              <a:rPr lang="en-US" sz="1100" b="0" i="0" dirty="0">
                <a:effectLst/>
              </a:rPr>
              <a:t> </a:t>
            </a:r>
            <a:r>
              <a:rPr lang="en-US" sz="1100" b="0" i="0" dirty="0" err="1">
                <a:effectLst/>
              </a:rPr>
              <a:t>focadas</a:t>
            </a:r>
            <a:r>
              <a:rPr lang="en-US" sz="1100" b="0" i="0" dirty="0">
                <a:effectLst/>
              </a:rPr>
              <a:t> </a:t>
            </a:r>
            <a:r>
              <a:rPr lang="en-US" sz="1100" b="0" i="0" dirty="0" err="1">
                <a:effectLst/>
              </a:rPr>
              <a:t>em</a:t>
            </a:r>
            <a:r>
              <a:rPr lang="en-US" sz="1100" b="0" i="0" dirty="0">
                <a:effectLst/>
              </a:rPr>
              <a:t> </a:t>
            </a:r>
            <a:r>
              <a:rPr lang="en-US" sz="1100" b="0" i="0" dirty="0" err="1">
                <a:effectLst/>
              </a:rPr>
              <a:t>políticas</a:t>
            </a:r>
            <a:r>
              <a:rPr lang="en-US" sz="1100" b="0" i="0" dirty="0">
                <a:effectLst/>
              </a:rPr>
              <a:t> </a:t>
            </a:r>
            <a:r>
              <a:rPr lang="en-US" sz="1100" b="0" i="0" dirty="0" err="1">
                <a:effectLst/>
              </a:rPr>
              <a:t>públicas</a:t>
            </a:r>
            <a:r>
              <a:rPr lang="en-US" sz="1100" b="0" i="0" dirty="0">
                <a:effectLst/>
              </a:rPr>
              <a:t>:</a:t>
            </a:r>
          </a:p>
          <a:p>
            <a:pPr marL="285750" indent="-228600">
              <a:lnSpc>
                <a:spcPct val="120000"/>
              </a:lnSpc>
              <a:buFont typeface="Neue Haas Grotesk Text Pro" panose="020B0504020202020204" pitchFamily="34" charset="0"/>
              <a:buChar char="-"/>
            </a:pPr>
            <a:r>
              <a:rPr lang="en-US" sz="1100" b="0" i="0" dirty="0">
                <a:effectLst/>
              </a:rPr>
              <a:t>Primeiro, a </a:t>
            </a:r>
            <a:r>
              <a:rPr lang="en-US" sz="1100" b="0" i="0" dirty="0" err="1">
                <a:effectLst/>
              </a:rPr>
              <a:t>inteligência</a:t>
            </a:r>
            <a:r>
              <a:rPr lang="en-US" sz="1100" b="0" i="0" dirty="0">
                <a:effectLst/>
              </a:rPr>
              <a:t> artificial </a:t>
            </a:r>
            <a:r>
              <a:rPr lang="en-US" sz="1100" b="0" i="0" dirty="0" err="1">
                <a:effectLst/>
              </a:rPr>
              <a:t>depende</a:t>
            </a:r>
            <a:r>
              <a:rPr lang="en-US" sz="1100" b="0" i="0" dirty="0">
                <a:effectLst/>
              </a:rPr>
              <a:t> de </a:t>
            </a:r>
            <a:r>
              <a:rPr lang="en-US" sz="1100" b="0" i="0" dirty="0" err="1">
                <a:effectLst/>
              </a:rPr>
              <a:t>grandes</a:t>
            </a:r>
            <a:r>
              <a:rPr lang="en-US" sz="1100" b="0" i="0" dirty="0">
                <a:effectLst/>
              </a:rPr>
              <a:t> </a:t>
            </a:r>
            <a:r>
              <a:rPr lang="en-US" sz="1100" b="0" i="0" dirty="0" err="1">
                <a:effectLst/>
              </a:rPr>
              <a:t>quantidades</a:t>
            </a:r>
            <a:r>
              <a:rPr lang="en-US" sz="1100" b="0" i="0" dirty="0">
                <a:effectLst/>
              </a:rPr>
              <a:t> de dados para </a:t>
            </a:r>
            <a:r>
              <a:rPr lang="en-US" sz="1100" b="0" i="0" dirty="0" err="1">
                <a:effectLst/>
              </a:rPr>
              <a:t>gerar</a:t>
            </a:r>
            <a:r>
              <a:rPr lang="en-US" sz="1100" b="0" i="0" dirty="0">
                <a:effectLst/>
              </a:rPr>
              <a:t> </a:t>
            </a:r>
            <a:r>
              <a:rPr lang="en-US" sz="1100" b="0" i="0" dirty="0" err="1">
                <a:effectLst/>
              </a:rPr>
              <a:t>análise</a:t>
            </a:r>
            <a:r>
              <a:rPr lang="en-US" sz="1100" b="0" i="0" dirty="0">
                <a:effectLst/>
              </a:rPr>
              <a:t>, </a:t>
            </a:r>
            <a:r>
              <a:rPr lang="en-US" sz="1100" b="0" i="0" dirty="0" err="1">
                <a:effectLst/>
              </a:rPr>
              <a:t>aprendizado</a:t>
            </a:r>
            <a:r>
              <a:rPr lang="en-US" sz="1100" b="0" i="0" dirty="0">
                <a:effectLst/>
              </a:rPr>
              <a:t>, </a:t>
            </a:r>
            <a:r>
              <a:rPr lang="en-US" sz="1100" b="0" i="0" dirty="0" err="1">
                <a:effectLst/>
              </a:rPr>
              <a:t>raciocínio</a:t>
            </a:r>
            <a:r>
              <a:rPr lang="en-US" sz="1100" b="0" i="0" dirty="0">
                <a:effectLst/>
              </a:rPr>
              <a:t> e </a:t>
            </a:r>
            <a:r>
              <a:rPr lang="en-US" sz="1100" b="0" i="0" dirty="0" err="1">
                <a:effectLst/>
              </a:rPr>
              <a:t>ação</a:t>
            </a:r>
            <a:r>
              <a:rPr lang="en-US" sz="1100" b="0" i="0" dirty="0">
                <a:effectLst/>
              </a:rPr>
              <a:t>. </a:t>
            </a:r>
          </a:p>
          <a:p>
            <a:pPr marL="285750" indent="-228600">
              <a:lnSpc>
                <a:spcPct val="120000"/>
              </a:lnSpc>
              <a:buFont typeface="Neue Haas Grotesk Text Pro" panose="020B0504020202020204" pitchFamily="34" charset="0"/>
              <a:buChar char="-"/>
            </a:pPr>
            <a:r>
              <a:rPr lang="en-US" sz="1100" b="0" i="0" dirty="0">
                <a:effectLst/>
              </a:rPr>
              <a:t>Segundo, </a:t>
            </a:r>
            <a:r>
              <a:rPr lang="en-US" sz="1100" b="0" i="0" dirty="0" err="1">
                <a:effectLst/>
              </a:rPr>
              <a:t>diferentes</a:t>
            </a:r>
            <a:r>
              <a:rPr lang="en-US" sz="1100" b="0" i="0" dirty="0">
                <a:effectLst/>
              </a:rPr>
              <a:t> </a:t>
            </a:r>
            <a:r>
              <a:rPr lang="en-US" sz="1100" b="0" i="0" dirty="0" err="1">
                <a:effectLst/>
              </a:rPr>
              <a:t>metodologias</a:t>
            </a:r>
            <a:r>
              <a:rPr lang="en-US" sz="1100" b="0" i="0" dirty="0">
                <a:effectLst/>
              </a:rPr>
              <a:t> de IA partem da </a:t>
            </a:r>
            <a:r>
              <a:rPr lang="en-US" sz="1100" b="0" i="0" dirty="0" err="1">
                <a:effectLst/>
              </a:rPr>
              <a:t>premissa</a:t>
            </a:r>
            <a:r>
              <a:rPr lang="en-US" sz="1100" b="0" i="0" dirty="0">
                <a:effectLst/>
              </a:rPr>
              <a:t> de </a:t>
            </a:r>
            <a:r>
              <a:rPr lang="en-US" sz="1100" b="0" i="0" dirty="0" err="1">
                <a:effectLst/>
              </a:rPr>
              <a:t>imitar</a:t>
            </a:r>
            <a:r>
              <a:rPr lang="en-US" sz="1100" b="0" i="0" dirty="0">
                <a:effectLst/>
              </a:rPr>
              <a:t> a </a:t>
            </a:r>
            <a:r>
              <a:rPr lang="en-US" sz="1100" b="0" i="0" dirty="0" err="1">
                <a:effectLst/>
              </a:rPr>
              <a:t>inteligência</a:t>
            </a:r>
            <a:r>
              <a:rPr lang="en-US" sz="1100" b="0" i="0" dirty="0">
                <a:effectLst/>
              </a:rPr>
              <a:t> </a:t>
            </a:r>
            <a:r>
              <a:rPr lang="en-US" sz="1100" b="0" i="0" dirty="0" err="1">
                <a:effectLst/>
              </a:rPr>
              <a:t>humana</a:t>
            </a:r>
            <a:r>
              <a:rPr lang="en-US" sz="1100" b="0" i="0" dirty="0">
                <a:effectLst/>
              </a:rPr>
              <a:t> </a:t>
            </a:r>
            <a:r>
              <a:rPr lang="en-US" sz="1100" b="0" i="0" dirty="0" err="1">
                <a:effectLst/>
              </a:rPr>
              <a:t>realizada</a:t>
            </a:r>
            <a:r>
              <a:rPr lang="en-US" sz="1100" b="0" i="0" dirty="0">
                <a:effectLst/>
              </a:rPr>
              <a:t> </a:t>
            </a:r>
            <a:r>
              <a:rPr lang="en-US" sz="1100" b="0" i="0" dirty="0" err="1">
                <a:effectLst/>
              </a:rPr>
              <a:t>por</a:t>
            </a:r>
            <a:r>
              <a:rPr lang="en-US" sz="1100" b="0" i="0" dirty="0">
                <a:effectLst/>
              </a:rPr>
              <a:t> </a:t>
            </a:r>
            <a:r>
              <a:rPr lang="en-US" sz="1100" b="0" i="0" dirty="0" err="1">
                <a:effectLst/>
              </a:rPr>
              <a:t>algoritmos</a:t>
            </a:r>
            <a:r>
              <a:rPr lang="en-US" sz="1100" b="0" i="0" dirty="0">
                <a:effectLst/>
              </a:rPr>
              <a:t>. </a:t>
            </a:r>
          </a:p>
          <a:p>
            <a:pPr marL="285750" indent="-228600">
              <a:lnSpc>
                <a:spcPct val="120000"/>
              </a:lnSpc>
              <a:buFont typeface="Neue Haas Grotesk Text Pro" panose="020B0504020202020204" pitchFamily="34" charset="0"/>
              <a:buChar char="-"/>
            </a:pPr>
            <a:r>
              <a:rPr lang="en-US" sz="1100" b="0" i="0" dirty="0" err="1">
                <a:effectLst/>
              </a:rPr>
              <a:t>Terceiro</a:t>
            </a:r>
            <a:r>
              <a:rPr lang="en-US" sz="1100" b="0" i="0" dirty="0">
                <a:effectLst/>
              </a:rPr>
              <a:t>, </a:t>
            </a:r>
            <a:r>
              <a:rPr lang="en-US" sz="1100" b="0" i="0" dirty="0" err="1">
                <a:effectLst/>
              </a:rPr>
              <a:t>os</a:t>
            </a:r>
            <a:r>
              <a:rPr lang="en-US" sz="1100" b="0" i="0" dirty="0">
                <a:effectLst/>
              </a:rPr>
              <a:t> </a:t>
            </a:r>
            <a:r>
              <a:rPr lang="en-US" sz="1100" b="0" i="0" dirty="0" err="1">
                <a:effectLst/>
              </a:rPr>
              <a:t>sistemas</a:t>
            </a:r>
            <a:r>
              <a:rPr lang="en-US" sz="1100" b="0" i="0" dirty="0">
                <a:effectLst/>
              </a:rPr>
              <a:t> de IA </a:t>
            </a:r>
            <a:r>
              <a:rPr lang="en-US" sz="1100" b="0" i="0" dirty="0" err="1">
                <a:effectLst/>
              </a:rPr>
              <a:t>dependem</a:t>
            </a:r>
            <a:r>
              <a:rPr lang="en-US" sz="1100" b="0" i="0" dirty="0">
                <a:effectLst/>
              </a:rPr>
              <a:t> de interfaces </a:t>
            </a:r>
            <a:r>
              <a:rPr lang="en-US" sz="1100" b="0" i="0" dirty="0" err="1">
                <a:effectLst/>
              </a:rPr>
              <a:t>por</a:t>
            </a:r>
            <a:r>
              <a:rPr lang="en-US" sz="1100" b="0" i="0" dirty="0">
                <a:effectLst/>
              </a:rPr>
              <a:t> </a:t>
            </a:r>
            <a:r>
              <a:rPr lang="en-US" sz="1100" b="0" i="0" dirty="0" err="1">
                <a:effectLst/>
              </a:rPr>
              <a:t>meio</a:t>
            </a:r>
            <a:r>
              <a:rPr lang="en-US" sz="1100" b="0" i="0" dirty="0">
                <a:effectLst/>
              </a:rPr>
              <a:t> das quais as </a:t>
            </a:r>
            <a:r>
              <a:rPr lang="en-US" sz="1100" b="0" i="0" dirty="0" err="1">
                <a:effectLst/>
              </a:rPr>
              <a:t>máquinas</a:t>
            </a:r>
            <a:r>
              <a:rPr lang="en-US" sz="1100" b="0" i="0" dirty="0">
                <a:effectLst/>
              </a:rPr>
              <a:t> </a:t>
            </a:r>
            <a:r>
              <a:rPr lang="en-US" sz="1100" b="0" i="0" dirty="0" err="1">
                <a:effectLst/>
              </a:rPr>
              <a:t>interagem</a:t>
            </a:r>
            <a:r>
              <a:rPr lang="en-US" sz="1100" b="0" i="0" dirty="0">
                <a:effectLst/>
              </a:rPr>
              <a:t> com </a:t>
            </a:r>
            <a:r>
              <a:rPr lang="en-US" sz="1100" b="0" i="0" dirty="0" err="1">
                <a:effectLst/>
              </a:rPr>
              <a:t>humanos</a:t>
            </a:r>
            <a:r>
              <a:rPr lang="en-US" sz="1100" b="0" i="0" dirty="0">
                <a:effectLst/>
              </a:rPr>
              <a:t>. </a:t>
            </a:r>
          </a:p>
          <a:p>
            <a:pPr marL="285750" indent="-228600">
              <a:lnSpc>
                <a:spcPct val="120000"/>
              </a:lnSpc>
              <a:buFont typeface="Neue Haas Grotesk Text Pro" panose="020B0504020202020204" pitchFamily="34" charset="0"/>
              <a:buChar char="-"/>
            </a:pPr>
            <a:r>
              <a:rPr lang="en-US" sz="1100" b="0" i="0" dirty="0">
                <a:effectLst/>
              </a:rPr>
              <a:t>Quarto, </a:t>
            </a:r>
            <a:r>
              <a:rPr lang="en-US" sz="1100" b="0" i="0" dirty="0" err="1">
                <a:effectLst/>
              </a:rPr>
              <a:t>os</a:t>
            </a:r>
            <a:r>
              <a:rPr lang="en-US" sz="1100" b="0" i="0" dirty="0">
                <a:effectLst/>
              </a:rPr>
              <a:t> </a:t>
            </a:r>
            <a:r>
              <a:rPr lang="en-US" sz="1100" b="0" i="0" dirty="0" err="1">
                <a:effectLst/>
              </a:rPr>
              <a:t>sistemas</a:t>
            </a:r>
            <a:r>
              <a:rPr lang="en-US" sz="1100" b="0" i="0" dirty="0">
                <a:effectLst/>
              </a:rPr>
              <a:t> de </a:t>
            </a:r>
            <a:r>
              <a:rPr lang="en-US" sz="1100" b="0" i="0" dirty="0" err="1">
                <a:effectLst/>
              </a:rPr>
              <a:t>inteligência</a:t>
            </a:r>
            <a:r>
              <a:rPr lang="en-US" sz="1100" b="0" i="0" dirty="0">
                <a:effectLst/>
              </a:rPr>
              <a:t> artificial </a:t>
            </a:r>
            <a:r>
              <a:rPr lang="en-US" sz="1100" b="0" i="0" dirty="0" err="1">
                <a:effectLst/>
              </a:rPr>
              <a:t>são</a:t>
            </a:r>
            <a:r>
              <a:rPr lang="en-US" sz="1100" b="0" i="0" dirty="0">
                <a:effectLst/>
              </a:rPr>
              <a:t> </a:t>
            </a:r>
            <a:r>
              <a:rPr lang="en-US" sz="1100" b="0" i="0" dirty="0" err="1">
                <a:effectLst/>
              </a:rPr>
              <a:t>epistêmicos</a:t>
            </a:r>
            <a:r>
              <a:rPr lang="en-US" sz="1100" b="0" i="0" dirty="0">
                <a:effectLst/>
              </a:rPr>
              <a:t> </a:t>
            </a:r>
            <a:r>
              <a:rPr lang="en-US" sz="1100" b="0" i="0" dirty="0" err="1">
                <a:effectLst/>
              </a:rPr>
              <a:t>ao</a:t>
            </a:r>
            <a:r>
              <a:rPr lang="en-US" sz="1100" b="0" i="0" dirty="0">
                <a:effectLst/>
              </a:rPr>
              <a:t> </a:t>
            </a:r>
            <a:r>
              <a:rPr lang="en-US" sz="1100" b="0" i="0" dirty="0" err="1">
                <a:effectLst/>
              </a:rPr>
              <a:t>processar</a:t>
            </a:r>
            <a:r>
              <a:rPr lang="en-US" sz="1100" b="0" i="0" dirty="0">
                <a:effectLst/>
              </a:rPr>
              <a:t> </a:t>
            </a:r>
            <a:r>
              <a:rPr lang="en-US" sz="1100" b="0" i="0" dirty="0" err="1">
                <a:effectLst/>
              </a:rPr>
              <a:t>grandes</a:t>
            </a:r>
            <a:r>
              <a:rPr lang="en-US" sz="1100" b="0" i="0" dirty="0">
                <a:effectLst/>
              </a:rPr>
              <a:t> volumes de dados para </a:t>
            </a:r>
            <a:r>
              <a:rPr lang="en-US" sz="1100" b="0" i="0" dirty="0" err="1">
                <a:effectLst/>
              </a:rPr>
              <a:t>dar</a:t>
            </a:r>
            <a:r>
              <a:rPr lang="en-US" sz="1100" b="0" i="0" dirty="0">
                <a:effectLst/>
              </a:rPr>
              <a:t> </a:t>
            </a:r>
            <a:r>
              <a:rPr lang="en-US" sz="1100" b="0" i="0" dirty="0" err="1">
                <a:effectLst/>
              </a:rPr>
              <a:t>suporte</a:t>
            </a:r>
            <a:r>
              <a:rPr lang="en-US" sz="1100" b="0" i="0" dirty="0">
                <a:effectLst/>
              </a:rPr>
              <a:t> à </a:t>
            </a:r>
            <a:r>
              <a:rPr lang="en-US" sz="1100" b="0" i="0" dirty="0" err="1">
                <a:effectLst/>
              </a:rPr>
              <a:t>tomada</a:t>
            </a:r>
            <a:r>
              <a:rPr lang="en-US" sz="1100" b="0" i="0" dirty="0">
                <a:effectLst/>
              </a:rPr>
              <a:t> de </a:t>
            </a:r>
            <a:r>
              <a:rPr lang="en-US" sz="1100" b="0" i="0" dirty="0" err="1">
                <a:effectLst/>
              </a:rPr>
              <a:t>decisões</a:t>
            </a:r>
            <a:r>
              <a:rPr lang="en-US" sz="1100" b="0" i="0" dirty="0">
                <a:effectLst/>
              </a:rPr>
              <a:t> e à </a:t>
            </a:r>
            <a:r>
              <a:rPr lang="en-US" sz="1100" b="0" i="0" dirty="0" err="1">
                <a:effectLst/>
              </a:rPr>
              <a:t>realização</a:t>
            </a:r>
            <a:r>
              <a:rPr lang="en-US" sz="1100" b="0" i="0" dirty="0">
                <a:effectLst/>
              </a:rPr>
              <a:t> de </a:t>
            </a:r>
            <a:r>
              <a:rPr lang="en-US" sz="1100" b="0" i="0" dirty="0" err="1">
                <a:effectLst/>
              </a:rPr>
              <a:t>tarefas</a:t>
            </a:r>
            <a:r>
              <a:rPr lang="en-US" sz="1100" b="0" i="0" dirty="0">
                <a:effectLst/>
              </a:rPr>
              <a:t>. </a:t>
            </a:r>
          </a:p>
          <a:p>
            <a:pPr marL="285750" indent="-228600">
              <a:lnSpc>
                <a:spcPct val="120000"/>
              </a:lnSpc>
              <a:buFont typeface="Neue Haas Grotesk Text Pro" panose="020B0504020202020204" pitchFamily="34" charset="0"/>
              <a:buChar char="-"/>
            </a:pPr>
            <a:r>
              <a:rPr lang="en-US" sz="1100" b="0" i="0" dirty="0">
                <a:effectLst/>
              </a:rPr>
              <a:t>Quinto, a </a:t>
            </a:r>
            <a:r>
              <a:rPr lang="en-US" sz="1100" b="0" i="0" dirty="0" err="1">
                <a:effectLst/>
              </a:rPr>
              <a:t>constituição</a:t>
            </a:r>
            <a:r>
              <a:rPr lang="en-US" sz="1100" b="0" i="0" dirty="0">
                <a:effectLst/>
              </a:rPr>
              <a:t> de um </a:t>
            </a:r>
            <a:r>
              <a:rPr lang="en-US" sz="1100" b="0" i="0" dirty="0" err="1">
                <a:effectLst/>
              </a:rPr>
              <a:t>sistema</a:t>
            </a:r>
            <a:r>
              <a:rPr lang="en-US" sz="1100" b="0" i="0" dirty="0">
                <a:effectLst/>
              </a:rPr>
              <a:t> de IA </a:t>
            </a:r>
            <a:r>
              <a:rPr lang="en-US" sz="1100" b="0" i="0" dirty="0" err="1">
                <a:effectLst/>
              </a:rPr>
              <a:t>tem</a:t>
            </a:r>
            <a:r>
              <a:rPr lang="en-US" sz="1100" b="0" i="0" dirty="0">
                <a:effectLst/>
              </a:rPr>
              <a:t> um </a:t>
            </a:r>
            <a:r>
              <a:rPr lang="en-US" sz="1100" b="0" i="0" dirty="0" err="1">
                <a:effectLst/>
              </a:rPr>
              <a:t>propósito</a:t>
            </a:r>
            <a:r>
              <a:rPr lang="en-US" sz="1100" b="0" i="0" dirty="0">
                <a:effectLst/>
              </a:rPr>
              <a:t>; </a:t>
            </a:r>
            <a:r>
              <a:rPr lang="en-US" sz="1100" b="0" i="0" dirty="0" err="1">
                <a:effectLst/>
              </a:rPr>
              <a:t>portanto</a:t>
            </a:r>
            <a:r>
              <a:rPr lang="en-US" sz="1100" b="0" i="0" dirty="0">
                <a:effectLst/>
              </a:rPr>
              <a:t>, </a:t>
            </a:r>
            <a:r>
              <a:rPr lang="en-US" sz="1100" b="0" i="0" dirty="0" err="1">
                <a:effectLst/>
              </a:rPr>
              <a:t>este</a:t>
            </a:r>
            <a:r>
              <a:rPr lang="en-US" sz="1100" b="0" i="0" dirty="0">
                <a:effectLst/>
              </a:rPr>
              <a:t> </a:t>
            </a:r>
            <a:r>
              <a:rPr lang="en-US" sz="1100" b="0" i="0" dirty="0" err="1">
                <a:effectLst/>
              </a:rPr>
              <a:t>sistema</a:t>
            </a:r>
            <a:r>
              <a:rPr lang="en-US" sz="1100" b="0" i="0" dirty="0">
                <a:effectLst/>
              </a:rPr>
              <a:t> </a:t>
            </a:r>
            <a:r>
              <a:rPr lang="en-US" sz="1100" b="0" i="0" dirty="0" err="1">
                <a:effectLst/>
              </a:rPr>
              <a:t>pretende</a:t>
            </a:r>
            <a:r>
              <a:rPr lang="en-US" sz="1100" b="0" i="0" dirty="0">
                <a:effectLst/>
              </a:rPr>
              <a:t> </a:t>
            </a:r>
            <a:r>
              <a:rPr lang="en-US" sz="1100" b="0" i="0" dirty="0" err="1">
                <a:effectLst/>
              </a:rPr>
              <a:t>afetar</a:t>
            </a:r>
            <a:r>
              <a:rPr lang="en-US" sz="1100" b="0" i="0" dirty="0">
                <a:effectLst/>
              </a:rPr>
              <a:t> </a:t>
            </a:r>
            <a:r>
              <a:rPr lang="en-US" sz="1100" b="0" i="0" dirty="0" err="1">
                <a:effectLst/>
              </a:rPr>
              <a:t>questões</a:t>
            </a:r>
            <a:r>
              <a:rPr lang="en-US" sz="1100" b="0" i="0" dirty="0">
                <a:effectLst/>
              </a:rPr>
              <a:t> de </a:t>
            </a:r>
            <a:r>
              <a:rPr lang="en-US" sz="1100" b="0" i="0" dirty="0" err="1">
                <a:effectLst/>
              </a:rPr>
              <a:t>agência</a:t>
            </a:r>
            <a:r>
              <a:rPr lang="en-US" sz="1100" b="0" i="0" dirty="0">
                <a:effectLst/>
              </a:rPr>
              <a:t> </a:t>
            </a:r>
            <a:r>
              <a:rPr lang="en-US" sz="1100" b="0" i="0" dirty="0" err="1">
                <a:effectLst/>
              </a:rPr>
              <a:t>diretamente</a:t>
            </a:r>
            <a:r>
              <a:rPr lang="en-US" sz="1100" b="0" i="0" dirty="0">
                <a:effectLst/>
              </a:rPr>
              <a:t> e </a:t>
            </a:r>
            <a:r>
              <a:rPr lang="en-US" sz="1100" b="0" i="0" dirty="0" err="1">
                <a:effectLst/>
              </a:rPr>
              <a:t>pode</a:t>
            </a:r>
            <a:r>
              <a:rPr lang="en-US" sz="1100" b="0" i="0" dirty="0">
                <a:effectLst/>
              </a:rPr>
              <a:t> </a:t>
            </a:r>
            <a:r>
              <a:rPr lang="en-US" sz="1100" b="0" i="0" dirty="0" err="1">
                <a:effectLst/>
              </a:rPr>
              <a:t>executar</a:t>
            </a:r>
            <a:r>
              <a:rPr lang="en-US" sz="1100" b="0" i="0" dirty="0">
                <a:effectLst/>
              </a:rPr>
              <a:t> </a:t>
            </a:r>
            <a:r>
              <a:rPr lang="en-US" sz="1100" b="0" i="0" dirty="0" err="1">
                <a:effectLst/>
              </a:rPr>
              <a:t>alguma</a:t>
            </a:r>
            <a:r>
              <a:rPr lang="en-US" sz="1100" b="0" i="0" dirty="0">
                <a:effectLst/>
              </a:rPr>
              <a:t> </a:t>
            </a:r>
            <a:r>
              <a:rPr lang="en-US" sz="1100" b="0" i="0" dirty="0" err="1">
                <a:effectLst/>
              </a:rPr>
              <a:t>ação</a:t>
            </a:r>
            <a:r>
              <a:rPr lang="en-US" sz="1100" b="0" i="0" dirty="0">
                <a:effectLst/>
              </a:rPr>
              <a:t>.</a:t>
            </a:r>
            <a:endParaRPr lang="en-US" sz="1100" dirty="0"/>
          </a:p>
        </p:txBody>
      </p:sp>
      <p:pic>
        <p:nvPicPr>
          <p:cNvPr id="2062" name="Picture 14" descr="AI, Artificial Intelligence or Actuarial Intelligence? – Axene Health ...">
            <a:extLst>
              <a:ext uri="{FF2B5EF4-FFF2-40B4-BE49-F238E27FC236}">
                <a16:creationId xmlns:a16="http://schemas.microsoft.com/office/drawing/2014/main" id="{1F33995A-CF53-C786-A54E-D6FCC4E6DFF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7837714" y="2286816"/>
            <a:ext cx="3583321" cy="2284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83568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079" name="Straight Connector 3078">
            <a:extLst>
              <a:ext uri="{FF2B5EF4-FFF2-40B4-BE49-F238E27FC236}">
                <a16:creationId xmlns:a16="http://schemas.microsoft.com/office/drawing/2014/main" id="{D8689CE0-64D2-447C-9C1F-872D111D8AC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185205"/>
            <a:ext cx="804195" cy="0"/>
          </a:xfrm>
          <a:prstGeom prst="line">
            <a:avLst/>
          </a:prstGeom>
          <a:ln w="85725">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3081" name="Rectangle 3080">
            <a:extLst>
              <a:ext uri="{FF2B5EF4-FFF2-40B4-BE49-F238E27FC236}">
                <a16:creationId xmlns:a16="http://schemas.microsoft.com/office/drawing/2014/main" id="{81CC1FBA-66BE-437A-BCBC-ED8178A685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5D94C20C-A468-7F5A-35D4-396EBF67160E}"/>
              </a:ext>
            </a:extLst>
          </p:cNvPr>
          <p:cNvSpPr>
            <a:spLocks noGrp="1"/>
          </p:cNvSpPr>
          <p:nvPr>
            <p:ph type="title"/>
          </p:nvPr>
        </p:nvSpPr>
        <p:spPr>
          <a:xfrm>
            <a:off x="1088136" y="3955718"/>
            <a:ext cx="5510372" cy="2339168"/>
          </a:xfrm>
        </p:spPr>
        <p:txBody>
          <a:bodyPr vert="horz" lIns="91440" tIns="45720" rIns="91440" bIns="45720" rtlCol="0" anchor="t">
            <a:normAutofit/>
          </a:bodyPr>
          <a:lstStyle/>
          <a:p>
            <a:r>
              <a:rPr lang="en-US" sz="4000" b="1" kern="1200" cap="none" baseline="0">
                <a:solidFill>
                  <a:schemeClr val="tx1"/>
                </a:solidFill>
                <a:latin typeface="+mj-lt"/>
                <a:ea typeface="+mj-ea"/>
                <a:cs typeface="+mj-cs"/>
              </a:rPr>
              <a:t>Interações entre humanos e máquinas</a:t>
            </a:r>
          </a:p>
        </p:txBody>
      </p:sp>
      <p:pic>
        <p:nvPicPr>
          <p:cNvPr id="3074" name="Picture 2" descr="La inteligencia artificial en la industria radiofónica | radioNOTAS">
            <a:extLst>
              <a:ext uri="{FF2B5EF4-FFF2-40B4-BE49-F238E27FC236}">
                <a16:creationId xmlns:a16="http://schemas.microsoft.com/office/drawing/2014/main" id="{B1843634-3E5C-40D7-F728-899EA0F38289}"/>
              </a:ext>
            </a:extLst>
          </p:cNvPr>
          <p:cNvPicPr>
            <a:picLocks noGrp="1" noChangeAspect="1" noChangeArrowheads="1"/>
          </p:cNvPicPr>
          <p:nvPr>
            <p:ph idx="1"/>
          </p:nvPr>
        </p:nvPicPr>
        <p:blipFill>
          <a:blip r:embed="rId2">
            <a:alphaModFix/>
            <a:extLst>
              <a:ext uri="{28A0092B-C50C-407E-A947-70E740481C1C}">
                <a14:useLocalDpi xmlns:a14="http://schemas.microsoft.com/office/drawing/2010/main" val="0"/>
              </a:ext>
            </a:extLst>
          </a:blip>
          <a:srcRect t="34011" b="23854"/>
          <a:stretch/>
        </p:blipFill>
        <p:spPr bwMode="auto">
          <a:xfrm>
            <a:off x="20" y="1"/>
            <a:ext cx="12191980" cy="3428999"/>
          </a:xfrm>
          <a:prstGeom prst="rect">
            <a:avLst/>
          </a:prstGeom>
          <a:noFill/>
          <a:extLst>
            <a:ext uri="{909E8E84-426E-40DD-AFC4-6F175D3DCCD1}">
              <a14:hiddenFill xmlns:a14="http://schemas.microsoft.com/office/drawing/2010/main">
                <a:solidFill>
                  <a:srgbClr val="FFFFFF"/>
                </a:solidFill>
              </a14:hiddenFill>
            </a:ext>
          </a:extLst>
        </p:spPr>
      </p:pic>
      <p:cxnSp>
        <p:nvCxnSpPr>
          <p:cNvPr id="3083" name="Straight Connector 3082">
            <a:extLst>
              <a:ext uri="{FF2B5EF4-FFF2-40B4-BE49-F238E27FC236}">
                <a16:creationId xmlns:a16="http://schemas.microsoft.com/office/drawing/2014/main" id="{E29BA74B-ECB4-4E0C-ADC9-17655FFE15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052265"/>
            <a:ext cx="804195" cy="0"/>
          </a:xfrm>
          <a:prstGeom prst="line">
            <a:avLst/>
          </a:prstGeom>
          <a:ln w="8572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Espaço Reservado para Texto 3">
            <a:extLst>
              <a:ext uri="{FF2B5EF4-FFF2-40B4-BE49-F238E27FC236}">
                <a16:creationId xmlns:a16="http://schemas.microsoft.com/office/drawing/2014/main" id="{9BC2E789-9669-0030-3A40-811BBAA65EEB}"/>
              </a:ext>
            </a:extLst>
          </p:cNvPr>
          <p:cNvSpPr>
            <a:spLocks noGrp="1"/>
          </p:cNvSpPr>
          <p:nvPr>
            <p:ph type="body" sz="half" idx="2"/>
          </p:nvPr>
        </p:nvSpPr>
        <p:spPr>
          <a:xfrm>
            <a:off x="6687127" y="3878825"/>
            <a:ext cx="5310909" cy="2725175"/>
          </a:xfrm>
        </p:spPr>
        <p:txBody>
          <a:bodyPr vert="horz" lIns="91440" tIns="45720" rIns="91440" bIns="45720" rtlCol="0" anchor="t">
            <a:normAutofit/>
          </a:bodyPr>
          <a:lstStyle/>
          <a:p>
            <a:pPr indent="-228600">
              <a:lnSpc>
                <a:spcPct val="120000"/>
              </a:lnSpc>
              <a:buFont typeface="Neue Haas Grotesk Text Pro" panose="020B0504020202020204" pitchFamily="34" charset="0"/>
              <a:buChar char="-"/>
            </a:pPr>
            <a:r>
              <a:rPr lang="en-US" sz="1050" b="0" i="0" dirty="0">
                <a:effectLst/>
              </a:rPr>
              <a:t>Uma das </a:t>
            </a:r>
            <a:r>
              <a:rPr lang="en-US" sz="1050" b="0" i="0" dirty="0" err="1">
                <a:effectLst/>
              </a:rPr>
              <a:t>principais</a:t>
            </a:r>
            <a:r>
              <a:rPr lang="en-US" sz="1050" b="0" i="0" dirty="0">
                <a:effectLst/>
              </a:rPr>
              <a:t> </a:t>
            </a:r>
            <a:r>
              <a:rPr lang="en-US" sz="1050" b="0" i="0" dirty="0" err="1">
                <a:effectLst/>
              </a:rPr>
              <a:t>características</a:t>
            </a:r>
            <a:r>
              <a:rPr lang="en-US" sz="1050" b="0" i="0" dirty="0">
                <a:effectLst/>
              </a:rPr>
              <a:t> da IA ​​é que </a:t>
            </a:r>
            <a:r>
              <a:rPr lang="en-US" sz="1050" b="0" i="0" dirty="0" err="1">
                <a:effectLst/>
              </a:rPr>
              <a:t>humanos</a:t>
            </a:r>
            <a:r>
              <a:rPr lang="en-US" sz="1050" b="0" i="0" dirty="0">
                <a:effectLst/>
              </a:rPr>
              <a:t> e </a:t>
            </a:r>
            <a:r>
              <a:rPr lang="en-US" sz="1050" b="0" i="0" dirty="0" err="1">
                <a:effectLst/>
              </a:rPr>
              <a:t>máquinas</a:t>
            </a:r>
            <a:r>
              <a:rPr lang="en-US" sz="1050" b="0" i="0" dirty="0">
                <a:effectLst/>
              </a:rPr>
              <a:t> </a:t>
            </a:r>
            <a:r>
              <a:rPr lang="en-US" sz="1050" b="0" i="0" dirty="0" err="1">
                <a:effectLst/>
              </a:rPr>
              <a:t>interagem</a:t>
            </a:r>
            <a:r>
              <a:rPr lang="en-US" sz="1050" b="0" i="0" dirty="0">
                <a:effectLst/>
              </a:rPr>
              <a:t> para </a:t>
            </a:r>
            <a:r>
              <a:rPr lang="en-US" sz="1050" b="0" i="0" dirty="0" err="1">
                <a:effectLst/>
              </a:rPr>
              <a:t>criar</a:t>
            </a:r>
            <a:r>
              <a:rPr lang="en-US" sz="1050" b="0" i="0" dirty="0">
                <a:effectLst/>
              </a:rPr>
              <a:t> </a:t>
            </a:r>
            <a:r>
              <a:rPr lang="en-US" sz="1050" b="0" i="0" dirty="0" err="1">
                <a:effectLst/>
              </a:rPr>
              <a:t>conhecimento</a:t>
            </a:r>
            <a:r>
              <a:rPr lang="en-US" sz="1050" b="0" i="0" dirty="0">
                <a:effectLst/>
              </a:rPr>
              <a:t> e </a:t>
            </a:r>
            <a:r>
              <a:rPr lang="en-US" sz="1050" b="0" i="0" dirty="0" err="1">
                <a:effectLst/>
              </a:rPr>
              <a:t>agir</a:t>
            </a:r>
            <a:r>
              <a:rPr lang="en-US" sz="1050" b="0" i="0" dirty="0">
                <a:effectLst/>
              </a:rPr>
              <a:t> para </a:t>
            </a:r>
            <a:r>
              <a:rPr lang="en-US" sz="1050" b="0" i="0" dirty="0" err="1">
                <a:effectLst/>
              </a:rPr>
              <a:t>atingir</a:t>
            </a:r>
            <a:r>
              <a:rPr lang="en-US" sz="1050" b="0" i="0" dirty="0">
                <a:effectLst/>
              </a:rPr>
              <a:t> um </a:t>
            </a:r>
            <a:r>
              <a:rPr lang="en-US" sz="1050" b="0" i="0" dirty="0" err="1">
                <a:effectLst/>
              </a:rPr>
              <a:t>propósito</a:t>
            </a:r>
            <a:r>
              <a:rPr lang="en-US" sz="1050" b="0" i="0" dirty="0">
                <a:effectLst/>
              </a:rPr>
              <a:t>. O </a:t>
            </a:r>
            <a:r>
              <a:rPr lang="en-US" sz="1050" b="0" i="0" dirty="0" err="1">
                <a:effectLst/>
              </a:rPr>
              <a:t>fator</a:t>
            </a:r>
            <a:r>
              <a:rPr lang="en-US" sz="1050" b="0" i="0" dirty="0">
                <a:effectLst/>
              </a:rPr>
              <a:t> </a:t>
            </a:r>
            <a:r>
              <a:rPr lang="en-US" sz="1050" b="0" i="0" dirty="0" err="1">
                <a:effectLst/>
              </a:rPr>
              <a:t>determinante</a:t>
            </a:r>
            <a:r>
              <a:rPr lang="en-US" sz="1050" b="0" i="0" dirty="0">
                <a:effectLst/>
              </a:rPr>
              <a:t> </a:t>
            </a:r>
            <a:r>
              <a:rPr lang="en-US" sz="1050" b="0" i="0" dirty="0" err="1">
                <a:effectLst/>
              </a:rPr>
              <a:t>na</a:t>
            </a:r>
            <a:r>
              <a:rPr lang="en-US" sz="1050" b="0" i="0" dirty="0">
                <a:effectLst/>
              </a:rPr>
              <a:t> </a:t>
            </a:r>
            <a:r>
              <a:rPr lang="en-US" sz="1050" b="0" i="0" dirty="0" err="1">
                <a:effectLst/>
              </a:rPr>
              <a:t>concepção</a:t>
            </a:r>
            <a:r>
              <a:rPr lang="en-US" sz="1050" b="0" i="0" dirty="0">
                <a:effectLst/>
              </a:rPr>
              <a:t> de </a:t>
            </a:r>
            <a:r>
              <a:rPr lang="en-US" sz="1050" b="0" i="0" dirty="0" err="1">
                <a:effectLst/>
              </a:rPr>
              <a:t>inteligência</a:t>
            </a:r>
            <a:r>
              <a:rPr lang="en-US" sz="1050" b="0" i="0" dirty="0">
                <a:effectLst/>
              </a:rPr>
              <a:t> artificial é que </a:t>
            </a:r>
            <a:r>
              <a:rPr lang="en-US" sz="1050" b="0" i="0" dirty="0" err="1">
                <a:effectLst/>
              </a:rPr>
              <a:t>humanos</a:t>
            </a:r>
            <a:r>
              <a:rPr lang="en-US" sz="1050" b="0" i="0" dirty="0">
                <a:effectLst/>
              </a:rPr>
              <a:t> e </a:t>
            </a:r>
            <a:r>
              <a:rPr lang="en-US" sz="1050" b="0" i="0" dirty="0" err="1">
                <a:effectLst/>
              </a:rPr>
              <a:t>máquinas</a:t>
            </a:r>
            <a:r>
              <a:rPr lang="en-US" sz="1050" b="0" i="0" dirty="0">
                <a:effectLst/>
              </a:rPr>
              <a:t> </a:t>
            </a:r>
            <a:r>
              <a:rPr lang="en-US" sz="1050" b="0" i="0" dirty="0" err="1">
                <a:effectLst/>
              </a:rPr>
              <a:t>interagem</a:t>
            </a:r>
            <a:r>
              <a:rPr lang="en-US" sz="1050" b="0" i="0" dirty="0">
                <a:effectLst/>
              </a:rPr>
              <a:t> e </a:t>
            </a:r>
            <a:r>
              <a:rPr lang="en-US" sz="1050" b="0" i="0" dirty="0" err="1">
                <a:effectLst/>
              </a:rPr>
              <a:t>constituem</a:t>
            </a:r>
            <a:r>
              <a:rPr lang="en-US" sz="1050" b="0" i="0" dirty="0">
                <a:effectLst/>
              </a:rPr>
              <a:t> </a:t>
            </a:r>
            <a:r>
              <a:rPr lang="en-US" sz="1050" b="0" i="0" dirty="0" err="1">
                <a:effectLst/>
              </a:rPr>
              <a:t>uma</a:t>
            </a:r>
            <a:r>
              <a:rPr lang="en-US" sz="1050" b="0" i="0" dirty="0">
                <a:effectLst/>
              </a:rPr>
              <a:t> nova forma de </a:t>
            </a:r>
            <a:r>
              <a:rPr lang="en-US" sz="1050" b="0" i="0" dirty="0" err="1">
                <a:effectLst/>
              </a:rPr>
              <a:t>inteligência</a:t>
            </a:r>
            <a:r>
              <a:rPr lang="en-US" sz="1050" b="0" i="0" dirty="0">
                <a:effectLst/>
              </a:rPr>
              <a:t>, </a:t>
            </a:r>
            <a:r>
              <a:rPr lang="en-US" sz="1050" b="0" i="0" dirty="0" err="1">
                <a:effectLst/>
              </a:rPr>
              <a:t>moldada</a:t>
            </a:r>
            <a:r>
              <a:rPr lang="en-US" sz="1050" b="0" i="0" dirty="0">
                <a:effectLst/>
              </a:rPr>
              <a:t> a </a:t>
            </a:r>
            <a:r>
              <a:rPr lang="en-US" sz="1050" b="0" i="0" dirty="0" err="1">
                <a:effectLst/>
              </a:rPr>
              <a:t>partir</a:t>
            </a:r>
            <a:r>
              <a:rPr lang="en-US" sz="1050" b="0" i="0" dirty="0">
                <a:effectLst/>
              </a:rPr>
              <a:t> de dados e </a:t>
            </a:r>
            <a:r>
              <a:rPr lang="en-US" sz="1050" b="0" i="0" dirty="0" err="1">
                <a:effectLst/>
              </a:rPr>
              <a:t>institucionalizada</a:t>
            </a:r>
            <a:r>
              <a:rPr lang="en-US" sz="1050" b="0" i="0" dirty="0">
                <a:effectLst/>
              </a:rPr>
              <a:t> </a:t>
            </a:r>
            <a:r>
              <a:rPr lang="en-US" sz="1050" b="0" i="0" dirty="0" err="1">
                <a:effectLst/>
              </a:rPr>
              <a:t>por</a:t>
            </a:r>
            <a:r>
              <a:rPr lang="en-US" sz="1050" b="0" i="0" dirty="0">
                <a:effectLst/>
              </a:rPr>
              <a:t> </a:t>
            </a:r>
            <a:r>
              <a:rPr lang="en-US" sz="1050" b="0" i="0" dirty="0" err="1">
                <a:effectLst/>
              </a:rPr>
              <a:t>meio</a:t>
            </a:r>
            <a:r>
              <a:rPr lang="en-US" sz="1050" b="0" i="0" dirty="0">
                <a:effectLst/>
              </a:rPr>
              <a:t> de </a:t>
            </a:r>
            <a:r>
              <a:rPr lang="en-US" sz="1050" b="0" i="0" dirty="0" err="1">
                <a:effectLst/>
              </a:rPr>
              <a:t>algoritmos</a:t>
            </a:r>
            <a:r>
              <a:rPr lang="en-US" sz="1050" b="0" i="0" dirty="0">
                <a:effectLst/>
              </a:rPr>
              <a:t>. As </a:t>
            </a:r>
            <a:r>
              <a:rPr lang="en-US" sz="1050" b="0" i="0" dirty="0" err="1">
                <a:effectLst/>
              </a:rPr>
              <a:t>interações</a:t>
            </a:r>
            <a:r>
              <a:rPr lang="en-US" sz="1050" b="0" i="0" dirty="0">
                <a:effectLst/>
              </a:rPr>
              <a:t> entre </a:t>
            </a:r>
            <a:r>
              <a:rPr lang="en-US" sz="1050" b="0" i="0" dirty="0" err="1">
                <a:effectLst/>
              </a:rPr>
              <a:t>humanos</a:t>
            </a:r>
            <a:r>
              <a:rPr lang="en-US" sz="1050" b="0" i="0" dirty="0">
                <a:effectLst/>
              </a:rPr>
              <a:t> e </a:t>
            </a:r>
            <a:r>
              <a:rPr lang="en-US" sz="1050" b="0" i="0" dirty="0" err="1">
                <a:effectLst/>
              </a:rPr>
              <a:t>máquinas</a:t>
            </a:r>
            <a:r>
              <a:rPr lang="en-US" sz="1050" b="0" i="0" dirty="0">
                <a:effectLst/>
              </a:rPr>
              <a:t> </a:t>
            </a:r>
            <a:r>
              <a:rPr lang="en-US" sz="1050" b="0" i="0" dirty="0" err="1">
                <a:effectLst/>
              </a:rPr>
              <a:t>implicam</a:t>
            </a:r>
            <a:r>
              <a:rPr lang="en-US" sz="1050" b="0" i="0" dirty="0">
                <a:effectLst/>
              </a:rPr>
              <a:t> </a:t>
            </a:r>
            <a:r>
              <a:rPr lang="en-US" sz="1050" b="0" i="0" dirty="0" err="1">
                <a:effectLst/>
              </a:rPr>
              <a:t>uma</a:t>
            </a:r>
            <a:r>
              <a:rPr lang="en-US" sz="1050" b="0" i="0" dirty="0">
                <a:effectLst/>
              </a:rPr>
              <a:t> </a:t>
            </a:r>
            <a:r>
              <a:rPr lang="en-US" sz="1050" b="0" i="0" dirty="0" err="1">
                <a:effectLst/>
              </a:rPr>
              <a:t>troca</a:t>
            </a:r>
            <a:r>
              <a:rPr lang="en-US" sz="1050" b="0" i="0" dirty="0">
                <a:effectLst/>
              </a:rPr>
              <a:t> de </a:t>
            </a:r>
            <a:r>
              <a:rPr lang="en-US" sz="1050" b="0" i="0" dirty="0" err="1">
                <a:effectLst/>
              </a:rPr>
              <a:t>significados</a:t>
            </a:r>
            <a:r>
              <a:rPr lang="en-US" sz="1050" b="0" i="0" dirty="0">
                <a:effectLst/>
              </a:rPr>
              <a:t> com base </a:t>
            </a:r>
            <a:r>
              <a:rPr lang="en-US" sz="1050" b="0" i="0" dirty="0" err="1">
                <a:effectLst/>
              </a:rPr>
              <a:t>em</a:t>
            </a:r>
            <a:r>
              <a:rPr lang="en-US" sz="1050" b="0" i="0" dirty="0">
                <a:effectLst/>
              </a:rPr>
              <a:t> </a:t>
            </a:r>
            <a:r>
              <a:rPr lang="en-US" sz="1050" b="0" i="0" dirty="0" err="1">
                <a:effectLst/>
              </a:rPr>
              <a:t>como</a:t>
            </a:r>
            <a:r>
              <a:rPr lang="en-US" sz="1050" b="0" i="0" dirty="0">
                <a:effectLst/>
              </a:rPr>
              <a:t> </a:t>
            </a:r>
            <a:r>
              <a:rPr lang="en-US" sz="1050" b="0" i="0" dirty="0" err="1">
                <a:effectLst/>
              </a:rPr>
              <a:t>os</a:t>
            </a:r>
            <a:r>
              <a:rPr lang="en-US" sz="1050" b="0" i="0" dirty="0">
                <a:effectLst/>
              </a:rPr>
              <a:t> </a:t>
            </a:r>
            <a:r>
              <a:rPr lang="en-US" sz="1050" b="0" i="0" dirty="0" err="1">
                <a:effectLst/>
              </a:rPr>
              <a:t>usuários</a:t>
            </a:r>
            <a:r>
              <a:rPr lang="en-US" sz="1050" b="0" i="0" dirty="0">
                <a:effectLst/>
              </a:rPr>
              <a:t> </a:t>
            </a:r>
            <a:r>
              <a:rPr lang="en-US" sz="1050" b="0" i="0" dirty="0" err="1">
                <a:effectLst/>
              </a:rPr>
              <a:t>instilam</a:t>
            </a:r>
            <a:r>
              <a:rPr lang="en-US" sz="1050" b="0" i="0" dirty="0">
                <a:effectLst/>
              </a:rPr>
              <a:t> </a:t>
            </a:r>
            <a:r>
              <a:rPr lang="en-US" sz="1050" b="0" i="0" dirty="0" err="1">
                <a:effectLst/>
              </a:rPr>
              <a:t>uma</a:t>
            </a:r>
            <a:r>
              <a:rPr lang="en-US" sz="1050" b="0" i="0" dirty="0">
                <a:effectLst/>
              </a:rPr>
              <a:t> </a:t>
            </a:r>
            <a:r>
              <a:rPr lang="en-US" sz="1050" b="0" i="0" dirty="0" err="1">
                <a:effectLst/>
              </a:rPr>
              <a:t>necessidade</a:t>
            </a:r>
            <a:r>
              <a:rPr lang="en-US" sz="1050" b="0" i="0" dirty="0">
                <a:effectLst/>
              </a:rPr>
              <a:t> e </a:t>
            </a:r>
            <a:r>
              <a:rPr lang="en-US" sz="1050" b="0" i="0" dirty="0" err="1">
                <a:effectLst/>
              </a:rPr>
              <a:t>como</a:t>
            </a:r>
            <a:r>
              <a:rPr lang="en-US" sz="1050" b="0" i="0" dirty="0">
                <a:effectLst/>
              </a:rPr>
              <a:t> a </a:t>
            </a:r>
            <a:r>
              <a:rPr lang="en-US" sz="1050" b="0" i="0" dirty="0" err="1">
                <a:effectLst/>
              </a:rPr>
              <a:t>máquina</a:t>
            </a:r>
            <a:r>
              <a:rPr lang="en-US" sz="1050" b="0" i="0" dirty="0">
                <a:effectLst/>
              </a:rPr>
              <a:t> </a:t>
            </a:r>
            <a:r>
              <a:rPr lang="en-US" sz="1050" b="0" i="0" dirty="0" err="1">
                <a:effectLst/>
              </a:rPr>
              <a:t>responde</a:t>
            </a:r>
            <a:r>
              <a:rPr lang="en-US" sz="1050" b="0" i="0" dirty="0">
                <a:effectLst/>
              </a:rPr>
              <a:t>. </a:t>
            </a:r>
          </a:p>
          <a:p>
            <a:pPr indent="-228600">
              <a:lnSpc>
                <a:spcPct val="120000"/>
              </a:lnSpc>
              <a:buFont typeface="Neue Haas Grotesk Text Pro" panose="020B0504020202020204" pitchFamily="34" charset="0"/>
              <a:buChar char="-"/>
            </a:pPr>
            <a:r>
              <a:rPr lang="en-US" sz="1050" b="0" i="0" dirty="0">
                <a:effectLst/>
              </a:rPr>
              <a:t>As </a:t>
            </a:r>
            <a:r>
              <a:rPr lang="en-US" sz="1050" b="0" i="0" dirty="0" err="1">
                <a:effectLst/>
              </a:rPr>
              <a:t>interações</a:t>
            </a:r>
            <a:r>
              <a:rPr lang="en-US" sz="1050" b="0" i="0" dirty="0">
                <a:effectLst/>
              </a:rPr>
              <a:t> </a:t>
            </a:r>
            <a:r>
              <a:rPr lang="en-US" sz="1050" b="0" i="0" dirty="0" err="1">
                <a:effectLst/>
              </a:rPr>
              <a:t>homem-máquina</a:t>
            </a:r>
            <a:r>
              <a:rPr lang="en-US" sz="1050" b="0" i="0" dirty="0">
                <a:effectLst/>
              </a:rPr>
              <a:t> </a:t>
            </a:r>
            <a:r>
              <a:rPr lang="en-US" sz="1050" b="0" i="0" dirty="0" err="1">
                <a:effectLst/>
              </a:rPr>
              <a:t>criam</a:t>
            </a:r>
            <a:r>
              <a:rPr lang="en-US" sz="1050" b="0" i="0" dirty="0">
                <a:effectLst/>
              </a:rPr>
              <a:t> </a:t>
            </a:r>
            <a:r>
              <a:rPr lang="en-US" sz="1050" b="0" i="0" dirty="0" err="1">
                <a:effectLst/>
              </a:rPr>
              <a:t>uma</a:t>
            </a:r>
            <a:r>
              <a:rPr lang="en-US" sz="1050" b="0" i="0" dirty="0">
                <a:effectLst/>
              </a:rPr>
              <a:t> nova </a:t>
            </a:r>
            <a:r>
              <a:rPr lang="en-US" sz="1050" b="0" i="0" dirty="0" err="1">
                <a:effectLst/>
              </a:rPr>
              <a:t>estrutura</a:t>
            </a:r>
            <a:r>
              <a:rPr lang="en-US" sz="1050" b="0" i="0" dirty="0">
                <a:effectLst/>
              </a:rPr>
              <a:t> </a:t>
            </a:r>
            <a:r>
              <a:rPr lang="en-US" sz="1050" b="0" i="0" dirty="0" err="1">
                <a:effectLst/>
              </a:rPr>
              <a:t>cognitiva</a:t>
            </a:r>
            <a:r>
              <a:rPr lang="en-US" sz="1050" b="0" i="0" dirty="0">
                <a:effectLst/>
              </a:rPr>
              <a:t> com base </a:t>
            </a:r>
            <a:r>
              <a:rPr lang="en-US" sz="1050" b="0" i="0" dirty="0" err="1">
                <a:effectLst/>
              </a:rPr>
              <a:t>em</a:t>
            </a:r>
            <a:r>
              <a:rPr lang="en-US" sz="1050" b="0" i="0" dirty="0">
                <a:effectLst/>
              </a:rPr>
              <a:t> </a:t>
            </a:r>
            <a:r>
              <a:rPr lang="en-US" sz="1050" b="0" i="0" dirty="0" err="1">
                <a:effectLst/>
              </a:rPr>
              <a:t>significados</a:t>
            </a:r>
            <a:r>
              <a:rPr lang="en-US" sz="1050" b="0" i="0" dirty="0">
                <a:effectLst/>
              </a:rPr>
              <a:t> </a:t>
            </a:r>
            <a:r>
              <a:rPr lang="en-US" sz="1050" b="0" i="0" dirty="0" err="1">
                <a:effectLst/>
              </a:rPr>
              <a:t>normativos</a:t>
            </a:r>
            <a:r>
              <a:rPr lang="en-US" sz="1050" b="0" i="0" dirty="0">
                <a:effectLst/>
              </a:rPr>
              <a:t>, </a:t>
            </a:r>
            <a:r>
              <a:rPr lang="en-US" sz="1050" b="0" i="0" dirty="0" err="1">
                <a:effectLst/>
              </a:rPr>
              <a:t>preferências</a:t>
            </a:r>
            <a:r>
              <a:rPr lang="en-US" sz="1050" b="0" i="0" dirty="0">
                <a:effectLst/>
              </a:rPr>
              <a:t> </a:t>
            </a:r>
            <a:r>
              <a:rPr lang="en-US" sz="1050" b="0" i="0" dirty="0" err="1">
                <a:effectLst/>
              </a:rPr>
              <a:t>ou</a:t>
            </a:r>
            <a:r>
              <a:rPr lang="en-US" sz="1050" b="0" i="0" dirty="0">
                <a:effectLst/>
              </a:rPr>
              <a:t> </a:t>
            </a:r>
            <a:r>
              <a:rPr lang="en-US" sz="1050" b="0" i="0" dirty="0" err="1">
                <a:effectLst/>
              </a:rPr>
              <a:t>opiniões</a:t>
            </a:r>
            <a:r>
              <a:rPr lang="en-US" sz="1050" b="0" i="0" dirty="0">
                <a:effectLst/>
              </a:rPr>
              <a:t> </a:t>
            </a:r>
            <a:r>
              <a:rPr lang="en-US" sz="1050" b="0" i="0" dirty="0" err="1">
                <a:effectLst/>
              </a:rPr>
              <a:t>intercambiáveis</a:t>
            </a:r>
            <a:r>
              <a:rPr lang="en-US" sz="1050" b="0" i="0" dirty="0">
                <a:effectLst/>
              </a:rPr>
              <a:t> ​​</a:t>
            </a:r>
            <a:r>
              <a:rPr lang="en-US" sz="1050" b="0" i="0" dirty="0" err="1">
                <a:effectLst/>
              </a:rPr>
              <a:t>em</a:t>
            </a:r>
            <a:r>
              <a:rPr lang="en-US" sz="1050" b="0" i="0" dirty="0">
                <a:effectLst/>
              </a:rPr>
              <a:t> </a:t>
            </a:r>
            <a:r>
              <a:rPr lang="en-US" sz="1050" b="0" i="0" dirty="0" err="1">
                <a:effectLst/>
              </a:rPr>
              <a:t>interações</a:t>
            </a:r>
            <a:r>
              <a:rPr lang="en-US" sz="1050" b="0" i="0" dirty="0">
                <a:effectLst/>
              </a:rPr>
              <a:t> e </a:t>
            </a:r>
            <a:r>
              <a:rPr lang="en-US" sz="1050" b="0" i="0" dirty="0" err="1">
                <a:effectLst/>
              </a:rPr>
              <a:t>situadas</a:t>
            </a:r>
            <a:r>
              <a:rPr lang="en-US" sz="1050" b="0" i="0" dirty="0">
                <a:effectLst/>
              </a:rPr>
              <a:t> </a:t>
            </a:r>
            <a:r>
              <a:rPr lang="en-US" sz="1050" b="0" i="0" dirty="0" err="1">
                <a:effectLst/>
              </a:rPr>
              <a:t>em</a:t>
            </a:r>
            <a:r>
              <a:rPr lang="en-US" sz="1050" b="0" i="0" dirty="0">
                <a:effectLst/>
              </a:rPr>
              <a:t> um </a:t>
            </a:r>
            <a:r>
              <a:rPr lang="en-US" sz="1050" b="0" i="0" dirty="0" err="1">
                <a:effectLst/>
              </a:rPr>
              <a:t>contexto</a:t>
            </a:r>
            <a:r>
              <a:rPr lang="en-US" sz="1050" b="0" i="0" dirty="0">
                <a:effectLst/>
              </a:rPr>
              <a:t> para </a:t>
            </a:r>
            <a:r>
              <a:rPr lang="en-US" sz="1050" b="0" i="0" dirty="0" err="1">
                <a:effectLst/>
              </a:rPr>
              <a:t>ação</a:t>
            </a:r>
            <a:r>
              <a:rPr lang="en-US" sz="1050" b="0" i="0" dirty="0">
                <a:effectLst/>
              </a:rPr>
              <a:t>. O </a:t>
            </a:r>
            <a:r>
              <a:rPr lang="en-US" sz="1050" b="0" i="0" dirty="0" err="1">
                <a:effectLst/>
              </a:rPr>
              <a:t>postulado</a:t>
            </a:r>
            <a:r>
              <a:rPr lang="en-US" sz="1050" b="0" i="0" dirty="0">
                <a:effectLst/>
              </a:rPr>
              <a:t> é que a </a:t>
            </a:r>
            <a:r>
              <a:rPr lang="en-US" sz="1050" b="0" i="0" dirty="0" err="1">
                <a:effectLst/>
              </a:rPr>
              <a:t>capacidade</a:t>
            </a:r>
            <a:r>
              <a:rPr lang="en-US" sz="1050" b="0" i="0" dirty="0">
                <a:effectLst/>
              </a:rPr>
              <a:t> de </a:t>
            </a:r>
            <a:r>
              <a:rPr lang="en-US" sz="1050" b="0" i="0" dirty="0" err="1">
                <a:effectLst/>
              </a:rPr>
              <a:t>agência</a:t>
            </a:r>
            <a:r>
              <a:rPr lang="en-US" sz="1050" b="0" i="0" dirty="0">
                <a:effectLst/>
              </a:rPr>
              <a:t> </a:t>
            </a:r>
            <a:r>
              <a:rPr lang="en-US" sz="1050" b="0" i="0" dirty="0" err="1">
                <a:effectLst/>
              </a:rPr>
              <a:t>humana</a:t>
            </a:r>
            <a:r>
              <a:rPr lang="en-US" sz="1050" b="0" i="0" dirty="0">
                <a:effectLst/>
              </a:rPr>
              <a:t> é </a:t>
            </a:r>
            <a:r>
              <a:rPr lang="en-US" sz="1050" b="0" i="0" dirty="0" err="1">
                <a:effectLst/>
              </a:rPr>
              <a:t>constantemente</a:t>
            </a:r>
            <a:r>
              <a:rPr lang="en-US" sz="1050" b="0" i="0" dirty="0">
                <a:effectLst/>
              </a:rPr>
              <a:t> </a:t>
            </a:r>
            <a:r>
              <a:rPr lang="en-US" sz="1050" b="0" i="0" dirty="0" err="1">
                <a:effectLst/>
              </a:rPr>
              <a:t>reconfigurada</a:t>
            </a:r>
            <a:r>
              <a:rPr lang="en-US" sz="1050" b="0" i="0" dirty="0">
                <a:effectLst/>
              </a:rPr>
              <a:t> com base </a:t>
            </a:r>
            <a:r>
              <a:rPr lang="en-US" sz="1050" b="0" i="0" dirty="0" err="1">
                <a:effectLst/>
              </a:rPr>
              <a:t>na</a:t>
            </a:r>
            <a:r>
              <a:rPr lang="en-US" sz="1050" b="0" i="0" dirty="0">
                <a:effectLst/>
              </a:rPr>
              <a:t> </a:t>
            </a:r>
            <a:r>
              <a:rPr lang="en-US" sz="1050" b="0" i="0" dirty="0" err="1">
                <a:effectLst/>
              </a:rPr>
              <a:t>dinâmica</a:t>
            </a:r>
            <a:r>
              <a:rPr lang="en-US" sz="1050" b="0" i="0" dirty="0">
                <a:effectLst/>
              </a:rPr>
              <a:t> de </a:t>
            </a:r>
            <a:r>
              <a:rPr lang="en-US" sz="1050" b="0" i="0" dirty="0" err="1">
                <a:effectLst/>
              </a:rPr>
              <a:t>interação</a:t>
            </a:r>
            <a:r>
              <a:rPr lang="en-US" sz="1050" b="0" i="0" dirty="0">
                <a:effectLst/>
              </a:rPr>
              <a:t> entre </a:t>
            </a:r>
            <a:r>
              <a:rPr lang="en-US" sz="1050" b="0" i="0" dirty="0" err="1">
                <a:effectLst/>
              </a:rPr>
              <a:t>humanos</a:t>
            </a:r>
            <a:r>
              <a:rPr lang="en-US" sz="1050" b="0" i="0" dirty="0">
                <a:effectLst/>
              </a:rPr>
              <a:t> e </a:t>
            </a:r>
            <a:r>
              <a:rPr lang="en-US" sz="1050" b="0" i="0" dirty="0" err="1">
                <a:effectLst/>
              </a:rPr>
              <a:t>máquinas</a:t>
            </a:r>
            <a:r>
              <a:rPr lang="en-US" sz="1050" b="0" i="0" dirty="0">
                <a:effectLst/>
              </a:rPr>
              <a:t> e </a:t>
            </a:r>
            <a:r>
              <a:rPr lang="en-US" sz="1050" b="0" i="0" dirty="0" err="1">
                <a:effectLst/>
              </a:rPr>
              <a:t>institucionalizada</a:t>
            </a:r>
            <a:r>
              <a:rPr lang="en-US" sz="1050" b="0" i="0" dirty="0">
                <a:effectLst/>
              </a:rPr>
              <a:t> </a:t>
            </a:r>
            <a:r>
              <a:rPr lang="en-US" sz="1050" b="0" i="0" dirty="0" err="1">
                <a:effectLst/>
              </a:rPr>
              <a:t>em</a:t>
            </a:r>
            <a:r>
              <a:rPr lang="en-US" sz="1050" b="0" i="0" dirty="0">
                <a:effectLst/>
              </a:rPr>
              <a:t> </a:t>
            </a:r>
            <a:r>
              <a:rPr lang="en-US" sz="1050" b="0" i="0" dirty="0" err="1">
                <a:effectLst/>
              </a:rPr>
              <a:t>resposta</a:t>
            </a:r>
            <a:r>
              <a:rPr lang="en-US" sz="1050" b="0" i="0" dirty="0">
                <a:effectLst/>
              </a:rPr>
              <a:t> a </a:t>
            </a:r>
            <a:r>
              <a:rPr lang="en-US" sz="1050" b="0" i="0" dirty="0" err="1">
                <a:effectLst/>
              </a:rPr>
              <a:t>situações</a:t>
            </a:r>
            <a:r>
              <a:rPr lang="en-US" sz="1050" b="0" i="0" dirty="0">
                <a:effectLst/>
              </a:rPr>
              <a:t> de </a:t>
            </a:r>
            <a:r>
              <a:rPr lang="en-US" sz="1050" b="0" i="0" dirty="0" err="1">
                <a:effectLst/>
              </a:rPr>
              <a:t>ação</a:t>
            </a:r>
            <a:r>
              <a:rPr lang="en-US" sz="1050" b="0" i="0" dirty="0">
                <a:effectLst/>
              </a:rPr>
              <a:t>, </a:t>
            </a:r>
            <a:r>
              <a:rPr lang="en-US" sz="1050" b="0" i="0" dirty="0" err="1">
                <a:effectLst/>
              </a:rPr>
              <a:t>enquadramentos</a:t>
            </a:r>
            <a:r>
              <a:rPr lang="en-US" sz="1050" b="0" i="0" dirty="0">
                <a:effectLst/>
              </a:rPr>
              <a:t> e scripts de </a:t>
            </a:r>
            <a:r>
              <a:rPr lang="en-US" sz="1050" b="0" i="0" dirty="0" err="1">
                <a:effectLst/>
              </a:rPr>
              <a:t>ação</a:t>
            </a:r>
            <a:r>
              <a:rPr lang="en-US" sz="1050" b="0" i="0" dirty="0">
                <a:effectLst/>
              </a:rPr>
              <a:t> </a:t>
            </a:r>
            <a:r>
              <a:rPr lang="en-US" sz="1050" b="0" i="0" dirty="0" err="1">
                <a:effectLst/>
              </a:rPr>
              <a:t>definidos</a:t>
            </a:r>
            <a:r>
              <a:rPr lang="en-US" sz="1050" b="0" i="0" dirty="0">
                <a:effectLst/>
              </a:rPr>
              <a:t> </a:t>
            </a:r>
            <a:r>
              <a:rPr lang="en-US" sz="1050" b="0" i="0" dirty="0" err="1">
                <a:effectLst/>
              </a:rPr>
              <a:t>algoritmicamente</a:t>
            </a:r>
            <a:r>
              <a:rPr lang="en-US" sz="1050" b="0" i="0" dirty="0">
                <a:effectLst/>
              </a:rPr>
              <a:t>.</a:t>
            </a:r>
            <a:endParaRPr lang="en-US" sz="1050" dirty="0"/>
          </a:p>
        </p:txBody>
      </p:sp>
      <p:sp>
        <p:nvSpPr>
          <p:cNvPr id="5" name="CaixaDeTexto 4">
            <a:extLst>
              <a:ext uri="{FF2B5EF4-FFF2-40B4-BE49-F238E27FC236}">
                <a16:creationId xmlns:a16="http://schemas.microsoft.com/office/drawing/2014/main" id="{F4CBE4A8-A89D-0AD4-63A8-CCC2398E7722}"/>
              </a:ext>
            </a:extLst>
          </p:cNvPr>
          <p:cNvSpPr txBox="1"/>
          <p:nvPr/>
        </p:nvSpPr>
        <p:spPr>
          <a:xfrm>
            <a:off x="517236" y="5357091"/>
            <a:ext cx="5975927" cy="954107"/>
          </a:xfrm>
          <a:prstGeom prst="rect">
            <a:avLst/>
          </a:prstGeom>
          <a:solidFill>
            <a:schemeClr val="accent2"/>
          </a:solidFill>
        </p:spPr>
        <p:txBody>
          <a:bodyPr wrap="square" rtlCol="0">
            <a:spAutoFit/>
          </a:bodyPr>
          <a:lstStyle/>
          <a:p>
            <a:pPr algn="l" rtl="0"/>
            <a:r>
              <a:rPr lang="pt-BR" sz="1400" b="0" i="0" dirty="0">
                <a:solidFill>
                  <a:schemeClr val="bg1"/>
                </a:solidFill>
                <a:effectLst/>
                <a:latin typeface="Roboto" panose="02000000000000000000" pitchFamily="2" charset="0"/>
              </a:rPr>
              <a:t>A IA transforma a maneira como os atores políticos entendem e raciocinam sobre problemas e soluções por meio de tecnologias opacas que dão suporte a toda a construção de conhecimento em diferentes domínios políticos.</a:t>
            </a:r>
            <a:endParaRPr lang="pt-BR" sz="1400" dirty="0">
              <a:solidFill>
                <a:schemeClr val="bg1"/>
              </a:solidFill>
            </a:endParaRPr>
          </a:p>
        </p:txBody>
      </p:sp>
    </p:spTree>
    <p:extLst>
      <p:ext uri="{BB962C8B-B14F-4D97-AF65-F5344CB8AC3E}">
        <p14:creationId xmlns:p14="http://schemas.microsoft.com/office/powerpoint/2010/main" val="22519806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107" name="Straight Connector 4106">
            <a:extLst>
              <a:ext uri="{FF2B5EF4-FFF2-40B4-BE49-F238E27FC236}">
                <a16:creationId xmlns:a16="http://schemas.microsoft.com/office/drawing/2014/main" id="{D8689CE0-64D2-447C-9C1F-872D111D8AC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185205"/>
            <a:ext cx="804195" cy="0"/>
          </a:xfrm>
          <a:prstGeom prst="line">
            <a:avLst/>
          </a:prstGeom>
          <a:ln w="85725">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4109" name="Rectangle 4108">
            <a:extLst>
              <a:ext uri="{FF2B5EF4-FFF2-40B4-BE49-F238E27FC236}">
                <a16:creationId xmlns:a16="http://schemas.microsoft.com/office/drawing/2014/main" id="{8D6F774C-5F1D-4238-9942-12AC01518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A74B92DA-8534-16EE-8607-F2B8F0F37117}"/>
              </a:ext>
            </a:extLst>
          </p:cNvPr>
          <p:cNvSpPr>
            <a:spLocks noGrp="1"/>
          </p:cNvSpPr>
          <p:nvPr>
            <p:ph type="title"/>
          </p:nvPr>
        </p:nvSpPr>
        <p:spPr>
          <a:xfrm>
            <a:off x="1073190" y="1092318"/>
            <a:ext cx="5252546" cy="1698649"/>
          </a:xfrm>
        </p:spPr>
        <p:txBody>
          <a:bodyPr vert="horz" lIns="91440" tIns="45720" rIns="91440" bIns="45720" rtlCol="0" anchor="t">
            <a:normAutofit/>
          </a:bodyPr>
          <a:lstStyle/>
          <a:p>
            <a:r>
              <a:rPr lang="en-US" sz="4000" b="1" kern="1200" cap="none" baseline="0">
                <a:solidFill>
                  <a:schemeClr val="tx1"/>
                </a:solidFill>
                <a:latin typeface="+mj-lt"/>
                <a:ea typeface="+mj-ea"/>
                <a:cs typeface="+mj-cs"/>
              </a:rPr>
              <a:t>Riscos e problemas no processo das políticas</a:t>
            </a:r>
          </a:p>
        </p:txBody>
      </p:sp>
      <p:cxnSp>
        <p:nvCxnSpPr>
          <p:cNvPr id="4111" name="Straight Connector 4110">
            <a:extLst>
              <a:ext uri="{FF2B5EF4-FFF2-40B4-BE49-F238E27FC236}">
                <a16:creationId xmlns:a16="http://schemas.microsoft.com/office/drawing/2014/main" id="{F0748755-DDBC-46D0-91EC-1212A8EE2B4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186794"/>
            <a:ext cx="804195" cy="0"/>
          </a:xfrm>
          <a:prstGeom prst="line">
            <a:avLst/>
          </a:prstGeom>
          <a:ln w="85725">
            <a:solidFill>
              <a:schemeClr val="tx1"/>
            </a:solidFill>
          </a:ln>
        </p:spPr>
        <p:style>
          <a:lnRef idx="1">
            <a:schemeClr val="accent1"/>
          </a:lnRef>
          <a:fillRef idx="0">
            <a:schemeClr val="accent1"/>
          </a:fillRef>
          <a:effectRef idx="0">
            <a:schemeClr val="accent1"/>
          </a:effectRef>
          <a:fontRef idx="minor">
            <a:schemeClr val="tx1"/>
          </a:fontRef>
        </p:style>
      </p:cxnSp>
      <p:pic>
        <p:nvPicPr>
          <p:cNvPr id="4102" name="Picture 6" descr="Premium Photo | Artificial intelligence robot using computer software ...">
            <a:extLst>
              <a:ext uri="{FF2B5EF4-FFF2-40B4-BE49-F238E27FC236}">
                <a16:creationId xmlns:a16="http://schemas.microsoft.com/office/drawing/2014/main" id="{C6A69962-F545-9739-B8E4-C44997CC2EC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181099" y="3389597"/>
            <a:ext cx="4914901" cy="2457450"/>
          </a:xfrm>
          <a:prstGeom prst="rect">
            <a:avLst/>
          </a:prstGeom>
          <a:noFill/>
          <a:extLst>
            <a:ext uri="{909E8E84-426E-40DD-AFC4-6F175D3DCCD1}">
              <a14:hiddenFill xmlns:a14="http://schemas.microsoft.com/office/drawing/2010/main">
                <a:solidFill>
                  <a:srgbClr val="FFFFFF"/>
                </a:solidFill>
              </a14:hiddenFill>
            </a:ext>
          </a:extLst>
        </p:spPr>
      </p:pic>
      <p:sp>
        <p:nvSpPr>
          <p:cNvPr id="4" name="Espaço Reservado para Texto 3">
            <a:extLst>
              <a:ext uri="{FF2B5EF4-FFF2-40B4-BE49-F238E27FC236}">
                <a16:creationId xmlns:a16="http://schemas.microsoft.com/office/drawing/2014/main" id="{3EBE1025-92EE-B91F-0FE3-8AF835AFABBF}"/>
              </a:ext>
            </a:extLst>
          </p:cNvPr>
          <p:cNvSpPr>
            <a:spLocks noGrp="1"/>
          </p:cNvSpPr>
          <p:nvPr>
            <p:ph type="body" sz="half" idx="2"/>
          </p:nvPr>
        </p:nvSpPr>
        <p:spPr>
          <a:xfrm>
            <a:off x="6594731" y="1003518"/>
            <a:ext cx="5144985" cy="4891315"/>
          </a:xfrm>
        </p:spPr>
        <p:txBody>
          <a:bodyPr vert="horz" lIns="91440" tIns="45720" rIns="91440" bIns="45720" rtlCol="0">
            <a:normAutofit fontScale="92500"/>
          </a:bodyPr>
          <a:lstStyle/>
          <a:p>
            <a:pPr indent="-228600">
              <a:lnSpc>
                <a:spcPct val="120000"/>
              </a:lnSpc>
              <a:buFont typeface="Neue Haas Grotesk Text Pro" panose="020B0504020202020204" pitchFamily="34" charset="0"/>
              <a:buChar char="-"/>
            </a:pPr>
            <a:r>
              <a:rPr lang="en-US" sz="1400" b="0" i="0" dirty="0">
                <a:effectLst/>
              </a:rPr>
              <a:t>A IA, </a:t>
            </a:r>
            <a:r>
              <a:rPr lang="en-US" sz="1400" b="0" i="0" dirty="0" err="1">
                <a:effectLst/>
              </a:rPr>
              <a:t>como</a:t>
            </a:r>
            <a:r>
              <a:rPr lang="en-US" sz="1400" b="0" i="0" dirty="0">
                <a:effectLst/>
              </a:rPr>
              <a:t> um </a:t>
            </a:r>
            <a:r>
              <a:rPr lang="en-US" sz="1400" b="0" i="0" dirty="0" err="1">
                <a:effectLst/>
              </a:rPr>
              <a:t>instrumento</a:t>
            </a:r>
            <a:r>
              <a:rPr lang="en-US" sz="1400" b="0" i="0" dirty="0">
                <a:effectLst/>
              </a:rPr>
              <a:t> </a:t>
            </a:r>
            <a:r>
              <a:rPr lang="en-US" sz="1400" b="0" i="0" dirty="0" err="1">
                <a:effectLst/>
              </a:rPr>
              <a:t>epistêmico</a:t>
            </a:r>
            <a:r>
              <a:rPr lang="en-US" sz="1400" b="0" i="0" dirty="0">
                <a:effectLst/>
              </a:rPr>
              <a:t>, </a:t>
            </a:r>
            <a:r>
              <a:rPr lang="en-US" sz="1400" b="0" i="0" dirty="0" err="1">
                <a:effectLst/>
              </a:rPr>
              <a:t>incorpora</a:t>
            </a:r>
            <a:r>
              <a:rPr lang="en-US" sz="1400" b="0" i="0" dirty="0">
                <a:effectLst/>
              </a:rPr>
              <a:t>, </a:t>
            </a:r>
            <a:r>
              <a:rPr lang="en-US" sz="1400" b="0" i="0" dirty="0" err="1">
                <a:effectLst/>
              </a:rPr>
              <a:t>por</a:t>
            </a:r>
            <a:r>
              <a:rPr lang="en-US" sz="1400" b="0" i="0" dirty="0">
                <a:effectLst/>
              </a:rPr>
              <a:t> </a:t>
            </a:r>
            <a:r>
              <a:rPr lang="en-US" sz="1400" b="0" i="0" dirty="0" err="1">
                <a:effectLst/>
              </a:rPr>
              <a:t>meio</a:t>
            </a:r>
            <a:r>
              <a:rPr lang="en-US" sz="1400" b="0" i="0" dirty="0">
                <a:effectLst/>
              </a:rPr>
              <a:t> de dados, </a:t>
            </a:r>
            <a:r>
              <a:rPr lang="en-US" sz="1400" b="0" i="0" dirty="0" err="1">
                <a:effectLst/>
              </a:rPr>
              <a:t>todos</a:t>
            </a:r>
            <a:r>
              <a:rPr lang="en-US" sz="1400" b="0" i="0" dirty="0">
                <a:effectLst/>
              </a:rPr>
              <a:t> esses </a:t>
            </a:r>
            <a:r>
              <a:rPr lang="en-US" sz="1400" b="0" i="0" dirty="0" err="1">
                <a:effectLst/>
              </a:rPr>
              <a:t>vieses</a:t>
            </a:r>
            <a:r>
              <a:rPr lang="en-US" sz="1400" b="0" i="0" dirty="0">
                <a:effectLst/>
              </a:rPr>
              <a:t> e </a:t>
            </a:r>
            <a:r>
              <a:rPr lang="en-US" sz="1400" b="0" i="0" dirty="0" err="1">
                <a:effectLst/>
              </a:rPr>
              <a:t>concepções</a:t>
            </a:r>
            <a:r>
              <a:rPr lang="en-US" sz="1400" b="0" i="0" dirty="0">
                <a:effectLst/>
              </a:rPr>
              <a:t> do </a:t>
            </a:r>
            <a:r>
              <a:rPr lang="en-US" sz="1400" b="0" i="0" dirty="0" err="1">
                <a:effectLst/>
              </a:rPr>
              <a:t>mundo</a:t>
            </a:r>
            <a:r>
              <a:rPr lang="en-US" sz="1400" b="0" i="0" dirty="0">
                <a:effectLst/>
              </a:rPr>
              <a:t>, </a:t>
            </a:r>
            <a:r>
              <a:rPr lang="en-US" sz="1400" b="0" i="0" dirty="0" err="1">
                <a:effectLst/>
              </a:rPr>
              <a:t>fazendo</a:t>
            </a:r>
            <a:r>
              <a:rPr lang="en-US" sz="1400" b="0" i="0" dirty="0">
                <a:effectLst/>
              </a:rPr>
              <a:t> com que o </a:t>
            </a:r>
            <a:r>
              <a:rPr lang="en-US" sz="1400" b="0" i="0" dirty="0" err="1">
                <a:effectLst/>
              </a:rPr>
              <a:t>conhecimento</a:t>
            </a:r>
            <a:r>
              <a:rPr lang="en-US" sz="1400" b="0" i="0" dirty="0">
                <a:effectLst/>
              </a:rPr>
              <a:t> e o </a:t>
            </a:r>
            <a:r>
              <a:rPr lang="en-US" sz="1400" b="0" i="0" dirty="0" err="1">
                <a:effectLst/>
              </a:rPr>
              <a:t>aprendizado</a:t>
            </a:r>
            <a:r>
              <a:rPr lang="en-US" sz="1400" b="0" i="0" dirty="0">
                <a:effectLst/>
              </a:rPr>
              <a:t> de </a:t>
            </a:r>
            <a:r>
              <a:rPr lang="en-US" sz="1400" b="0" i="0" dirty="0" err="1">
                <a:effectLst/>
              </a:rPr>
              <a:t>políticas</a:t>
            </a:r>
            <a:r>
              <a:rPr lang="en-US" sz="1400" b="0" i="0" dirty="0">
                <a:effectLst/>
              </a:rPr>
              <a:t> </a:t>
            </a:r>
            <a:r>
              <a:rPr lang="en-US" sz="1400" b="0" i="0" dirty="0" err="1">
                <a:effectLst/>
              </a:rPr>
              <a:t>ocorram</a:t>
            </a:r>
            <a:r>
              <a:rPr lang="en-US" sz="1400" b="0" i="0" dirty="0">
                <a:effectLst/>
              </a:rPr>
              <a:t> de </a:t>
            </a:r>
            <a:r>
              <a:rPr lang="en-US" sz="1400" b="0" i="0" dirty="0" err="1">
                <a:effectLst/>
              </a:rPr>
              <a:t>uma</a:t>
            </a:r>
            <a:r>
              <a:rPr lang="en-US" sz="1400" b="0" i="0" dirty="0">
                <a:effectLst/>
              </a:rPr>
              <a:t> forma que </a:t>
            </a:r>
            <a:r>
              <a:rPr lang="en-US" sz="1400" b="0" i="0" dirty="0" err="1">
                <a:effectLst/>
              </a:rPr>
              <a:t>reforça</a:t>
            </a:r>
            <a:r>
              <a:rPr lang="en-US" sz="1400" b="0" i="0" dirty="0">
                <a:effectLst/>
              </a:rPr>
              <a:t> </a:t>
            </a:r>
            <a:r>
              <a:rPr lang="en-US" sz="1400" b="0" i="0" dirty="0" err="1">
                <a:effectLst/>
              </a:rPr>
              <a:t>discursiva</a:t>
            </a:r>
            <a:r>
              <a:rPr lang="en-US" sz="1400" b="0" i="0" dirty="0">
                <a:effectLst/>
              </a:rPr>
              <a:t> e </a:t>
            </a:r>
            <a:r>
              <a:rPr lang="en-US" sz="1400" b="0" i="0" dirty="0" err="1">
                <a:effectLst/>
              </a:rPr>
              <a:t>racionalmente</a:t>
            </a:r>
            <a:r>
              <a:rPr lang="en-US" sz="1400" b="0" i="0" dirty="0">
                <a:effectLst/>
              </a:rPr>
              <a:t> </a:t>
            </a:r>
            <a:r>
              <a:rPr lang="en-US" sz="1400" b="0" i="0" dirty="0" err="1">
                <a:effectLst/>
              </a:rPr>
              <a:t>os</a:t>
            </a:r>
            <a:r>
              <a:rPr lang="en-US" sz="1400" b="0" i="0" dirty="0">
                <a:effectLst/>
              </a:rPr>
              <a:t> </a:t>
            </a:r>
            <a:r>
              <a:rPr lang="en-US" sz="1400" b="0" i="0" dirty="0" err="1">
                <a:effectLst/>
              </a:rPr>
              <a:t>vieses</a:t>
            </a:r>
            <a:r>
              <a:rPr lang="en-US" sz="1400" b="0" i="0" dirty="0">
                <a:effectLst/>
              </a:rPr>
              <a:t> dos </a:t>
            </a:r>
            <a:r>
              <a:rPr lang="en-US" sz="1400" b="0" i="0" dirty="0" err="1">
                <a:effectLst/>
              </a:rPr>
              <a:t>tomadores</a:t>
            </a:r>
            <a:r>
              <a:rPr lang="en-US" sz="1400" b="0" i="0" dirty="0">
                <a:effectLst/>
              </a:rPr>
              <a:t> de </a:t>
            </a:r>
            <a:r>
              <a:rPr lang="en-US" sz="1400" b="0" i="0" dirty="0" err="1">
                <a:effectLst/>
              </a:rPr>
              <a:t>decisão</a:t>
            </a:r>
            <a:r>
              <a:rPr lang="en-US" sz="1400" b="0" i="0" dirty="0">
                <a:effectLst/>
              </a:rPr>
              <a:t>. Essa </a:t>
            </a:r>
            <a:r>
              <a:rPr lang="en-US" sz="1400" b="0" i="0" dirty="0" err="1">
                <a:effectLst/>
              </a:rPr>
              <a:t>incorporação</a:t>
            </a:r>
            <a:r>
              <a:rPr lang="en-US" sz="1400" b="0" i="0" dirty="0">
                <a:effectLst/>
              </a:rPr>
              <a:t> de </a:t>
            </a:r>
            <a:r>
              <a:rPr lang="en-US" sz="1400" b="0" i="0" dirty="0" err="1">
                <a:effectLst/>
              </a:rPr>
              <a:t>vieses</a:t>
            </a:r>
            <a:r>
              <a:rPr lang="en-US" sz="1400" b="0" i="0" dirty="0">
                <a:effectLst/>
              </a:rPr>
              <a:t> </a:t>
            </a:r>
            <a:r>
              <a:rPr lang="en-US" sz="1400" b="0" i="0" dirty="0" err="1">
                <a:effectLst/>
              </a:rPr>
              <a:t>ocorre</a:t>
            </a:r>
            <a:r>
              <a:rPr lang="en-US" sz="1400" b="0" i="0" dirty="0">
                <a:effectLst/>
              </a:rPr>
              <a:t> a </a:t>
            </a:r>
            <a:r>
              <a:rPr lang="en-US" sz="1400" b="0" i="0" dirty="0" err="1">
                <a:effectLst/>
              </a:rPr>
              <a:t>partir</a:t>
            </a:r>
            <a:r>
              <a:rPr lang="en-US" sz="1400" b="0" i="0" dirty="0">
                <a:effectLst/>
              </a:rPr>
              <a:t> de dados, </a:t>
            </a:r>
            <a:r>
              <a:rPr lang="en-US" sz="1400" b="0" i="0" dirty="0" err="1">
                <a:effectLst/>
              </a:rPr>
              <a:t>por</a:t>
            </a:r>
            <a:r>
              <a:rPr lang="en-US" sz="1400" b="0" i="0" dirty="0">
                <a:effectLst/>
              </a:rPr>
              <a:t> </a:t>
            </a:r>
            <a:r>
              <a:rPr lang="en-US" sz="1400" b="0" i="0" dirty="0" err="1">
                <a:effectLst/>
              </a:rPr>
              <a:t>meio</a:t>
            </a:r>
            <a:r>
              <a:rPr lang="en-US" sz="1400" b="0" i="0" dirty="0">
                <a:effectLst/>
              </a:rPr>
              <a:t> dos quais </a:t>
            </a:r>
            <a:r>
              <a:rPr lang="en-US" sz="1400" b="0" i="0" dirty="0" err="1">
                <a:effectLst/>
              </a:rPr>
              <a:t>burocratas</a:t>
            </a:r>
            <a:r>
              <a:rPr lang="en-US" sz="1400" b="0" i="0" dirty="0">
                <a:effectLst/>
              </a:rPr>
              <a:t> e </a:t>
            </a:r>
            <a:r>
              <a:rPr lang="en-US" sz="1400" b="0" i="0" dirty="0" err="1">
                <a:effectLst/>
              </a:rPr>
              <a:t>formuladores</a:t>
            </a:r>
            <a:r>
              <a:rPr lang="en-US" sz="1400" b="0" i="0" dirty="0">
                <a:effectLst/>
              </a:rPr>
              <a:t> de </a:t>
            </a:r>
            <a:r>
              <a:rPr lang="en-US" sz="1400" b="0" i="0" dirty="0" err="1">
                <a:effectLst/>
              </a:rPr>
              <a:t>políticas</a:t>
            </a:r>
            <a:r>
              <a:rPr lang="en-US" sz="1400" b="0" i="0" dirty="0">
                <a:effectLst/>
              </a:rPr>
              <a:t> </a:t>
            </a:r>
            <a:r>
              <a:rPr lang="en-US" sz="1400" b="0" i="0" dirty="0" err="1">
                <a:effectLst/>
              </a:rPr>
              <a:t>definem</a:t>
            </a:r>
            <a:r>
              <a:rPr lang="en-US" sz="1400" b="0" i="0" dirty="0">
                <a:effectLst/>
              </a:rPr>
              <a:t> as </a:t>
            </a:r>
            <a:r>
              <a:rPr lang="en-US" sz="1400" b="0" i="0" dirty="0" err="1">
                <a:effectLst/>
              </a:rPr>
              <a:t>arquiteturas</a:t>
            </a:r>
            <a:r>
              <a:rPr lang="en-US" sz="1400" b="0" i="0" dirty="0">
                <a:effectLst/>
              </a:rPr>
              <a:t> </a:t>
            </a:r>
            <a:r>
              <a:rPr lang="en-US" sz="1400" b="0" i="0" dirty="0" err="1">
                <a:effectLst/>
              </a:rPr>
              <a:t>algorítmicas</a:t>
            </a:r>
            <a:r>
              <a:rPr lang="en-US" sz="1400" b="0" i="0" dirty="0">
                <a:effectLst/>
              </a:rPr>
              <a:t> e </a:t>
            </a:r>
            <a:r>
              <a:rPr lang="en-US" sz="1400" b="0" i="0" dirty="0" err="1">
                <a:effectLst/>
              </a:rPr>
              <a:t>bancos</a:t>
            </a:r>
            <a:r>
              <a:rPr lang="en-US" sz="1400" b="0" i="0" dirty="0">
                <a:effectLst/>
              </a:rPr>
              <a:t> de dados que </a:t>
            </a:r>
            <a:r>
              <a:rPr lang="en-US" sz="1400" b="0" i="0" dirty="0" err="1">
                <a:effectLst/>
              </a:rPr>
              <a:t>informarão</a:t>
            </a:r>
            <a:r>
              <a:rPr lang="en-US" sz="1400" b="0" i="0" dirty="0">
                <a:effectLst/>
              </a:rPr>
              <a:t> a </a:t>
            </a:r>
            <a:r>
              <a:rPr lang="en-US" sz="1400" b="0" i="0" dirty="0" err="1">
                <a:effectLst/>
              </a:rPr>
              <a:t>tomada</a:t>
            </a:r>
            <a:r>
              <a:rPr lang="en-US" sz="1400" b="0" i="0" dirty="0">
                <a:effectLst/>
              </a:rPr>
              <a:t> de </a:t>
            </a:r>
            <a:r>
              <a:rPr lang="en-US" sz="1400" b="0" i="0" dirty="0" err="1">
                <a:effectLst/>
              </a:rPr>
              <a:t>decisão</a:t>
            </a:r>
            <a:r>
              <a:rPr lang="en-US" sz="1400" b="0" i="0" dirty="0">
                <a:effectLst/>
              </a:rPr>
              <a:t> e </a:t>
            </a:r>
            <a:r>
              <a:rPr lang="en-US" sz="1400" b="0" i="0" dirty="0" err="1">
                <a:effectLst/>
              </a:rPr>
              <a:t>realizarão</a:t>
            </a:r>
            <a:r>
              <a:rPr lang="en-US" sz="1400" b="0" i="0" dirty="0">
                <a:effectLst/>
              </a:rPr>
              <a:t> </a:t>
            </a:r>
            <a:r>
              <a:rPr lang="en-US" sz="1400" b="0" i="0" dirty="0" err="1">
                <a:effectLst/>
              </a:rPr>
              <a:t>tarefas</a:t>
            </a:r>
            <a:r>
              <a:rPr lang="en-US" sz="1400" b="0" i="0" dirty="0">
                <a:effectLst/>
              </a:rPr>
              <a:t> </a:t>
            </a:r>
            <a:r>
              <a:rPr lang="en-US" sz="1400" b="0" i="0" dirty="0" err="1">
                <a:effectLst/>
              </a:rPr>
              <a:t>automaticamente</a:t>
            </a:r>
            <a:r>
              <a:rPr lang="en-US" sz="1400" b="0" i="0" dirty="0">
                <a:effectLst/>
              </a:rPr>
              <a:t>. </a:t>
            </a:r>
          </a:p>
          <a:p>
            <a:pPr indent="-228600">
              <a:lnSpc>
                <a:spcPct val="120000"/>
              </a:lnSpc>
              <a:buFont typeface="Neue Haas Grotesk Text Pro" panose="020B0504020202020204" pitchFamily="34" charset="0"/>
              <a:buChar char="-"/>
            </a:pPr>
            <a:r>
              <a:rPr lang="en-US" sz="1400" b="0" i="0" dirty="0" err="1">
                <a:effectLst/>
              </a:rPr>
              <a:t>Os</a:t>
            </a:r>
            <a:r>
              <a:rPr lang="en-US" sz="1400" b="0" i="0" dirty="0">
                <a:effectLst/>
              </a:rPr>
              <a:t> </a:t>
            </a:r>
            <a:r>
              <a:rPr lang="en-US" sz="1400" b="0" i="0" dirty="0" err="1">
                <a:effectLst/>
              </a:rPr>
              <a:t>riscos</a:t>
            </a:r>
            <a:r>
              <a:rPr lang="en-US" sz="1400" b="0" i="0" dirty="0">
                <a:effectLst/>
              </a:rPr>
              <a:t> </a:t>
            </a:r>
            <a:r>
              <a:rPr lang="en-US" sz="1400" b="0" i="0" dirty="0" err="1">
                <a:effectLst/>
              </a:rPr>
              <a:t>organizacionais</a:t>
            </a:r>
            <a:r>
              <a:rPr lang="en-US" sz="1400" b="0" i="0" dirty="0">
                <a:effectLst/>
              </a:rPr>
              <a:t> </a:t>
            </a:r>
            <a:r>
              <a:rPr lang="en-US" sz="1400" b="0" i="0" dirty="0" err="1">
                <a:effectLst/>
              </a:rPr>
              <a:t>referem</a:t>
            </a:r>
            <a:r>
              <a:rPr lang="en-US" sz="1400" b="0" i="0" dirty="0">
                <a:effectLst/>
              </a:rPr>
              <a:t>-se à </a:t>
            </a:r>
            <a:r>
              <a:rPr lang="en-US" sz="1400" b="0" i="0" dirty="0" err="1">
                <a:effectLst/>
              </a:rPr>
              <a:t>possibilidade</a:t>
            </a:r>
            <a:r>
              <a:rPr lang="en-US" sz="1400" b="0" i="0" dirty="0">
                <a:effectLst/>
              </a:rPr>
              <a:t> de </a:t>
            </a:r>
            <a:r>
              <a:rPr lang="en-US" sz="1400" b="0" i="0" dirty="0" err="1">
                <a:effectLst/>
              </a:rPr>
              <a:t>mau</a:t>
            </a:r>
            <a:r>
              <a:rPr lang="en-US" sz="1400" b="0" i="0" dirty="0">
                <a:effectLst/>
              </a:rPr>
              <a:t> </a:t>
            </a:r>
            <a:r>
              <a:rPr lang="en-US" sz="1400" b="0" i="0" dirty="0" err="1">
                <a:effectLst/>
              </a:rPr>
              <a:t>funcionamento</a:t>
            </a:r>
            <a:r>
              <a:rPr lang="en-US" sz="1400" b="0" i="0" dirty="0">
                <a:effectLst/>
              </a:rPr>
              <a:t> dos </a:t>
            </a:r>
            <a:r>
              <a:rPr lang="en-US" sz="1400" b="0" i="0" dirty="0" err="1">
                <a:effectLst/>
              </a:rPr>
              <a:t>sistemas</a:t>
            </a:r>
            <a:r>
              <a:rPr lang="en-US" sz="1400" b="0" i="0" dirty="0">
                <a:effectLst/>
              </a:rPr>
              <a:t> </a:t>
            </a:r>
            <a:r>
              <a:rPr lang="en-US" sz="1400" b="0" i="0" dirty="0" err="1">
                <a:effectLst/>
              </a:rPr>
              <a:t>devido</a:t>
            </a:r>
            <a:r>
              <a:rPr lang="en-US" sz="1400" b="0" i="0" dirty="0">
                <a:effectLst/>
              </a:rPr>
              <a:t> a </a:t>
            </a:r>
            <a:r>
              <a:rPr lang="en-US" sz="1400" b="0" i="0" dirty="0" err="1">
                <a:effectLst/>
              </a:rPr>
              <a:t>falhas</a:t>
            </a:r>
            <a:r>
              <a:rPr lang="en-US" sz="1400" b="0" i="0" dirty="0">
                <a:effectLst/>
              </a:rPr>
              <a:t> </a:t>
            </a:r>
            <a:r>
              <a:rPr lang="en-US" sz="1400" b="0" i="0" dirty="0" err="1">
                <a:effectLst/>
              </a:rPr>
              <a:t>organizacionais</a:t>
            </a:r>
            <a:r>
              <a:rPr lang="en-US" sz="1400" b="0" i="0" dirty="0">
                <a:effectLst/>
              </a:rPr>
              <a:t>. Simples bugs </a:t>
            </a:r>
            <a:r>
              <a:rPr lang="en-US" sz="1400" b="0" i="0" dirty="0" err="1">
                <a:effectLst/>
              </a:rPr>
              <a:t>na</a:t>
            </a:r>
            <a:r>
              <a:rPr lang="en-US" sz="1400" b="0" i="0" dirty="0">
                <a:effectLst/>
              </a:rPr>
              <a:t> </a:t>
            </a:r>
            <a:r>
              <a:rPr lang="en-US" sz="1400" b="0" i="0" dirty="0" err="1">
                <a:effectLst/>
              </a:rPr>
              <a:t>função</a:t>
            </a:r>
            <a:r>
              <a:rPr lang="en-US" sz="1400" b="0" i="0" dirty="0">
                <a:effectLst/>
              </a:rPr>
              <a:t> de </a:t>
            </a:r>
            <a:r>
              <a:rPr lang="en-US" sz="1400" b="0" i="0" dirty="0" err="1">
                <a:effectLst/>
              </a:rPr>
              <a:t>recompensa</a:t>
            </a:r>
            <a:r>
              <a:rPr lang="en-US" sz="1400" b="0" i="0" dirty="0">
                <a:effectLst/>
              </a:rPr>
              <a:t> de </a:t>
            </a:r>
            <a:r>
              <a:rPr lang="en-US" sz="1400" b="0" i="0" dirty="0" err="1">
                <a:effectLst/>
              </a:rPr>
              <a:t>uma</a:t>
            </a:r>
            <a:r>
              <a:rPr lang="en-US" sz="1400" b="0" i="0" dirty="0">
                <a:effectLst/>
              </a:rPr>
              <a:t> IA </a:t>
            </a:r>
            <a:r>
              <a:rPr lang="en-US" sz="1400" b="0" i="0" dirty="0" err="1">
                <a:effectLst/>
              </a:rPr>
              <a:t>podem</a:t>
            </a:r>
            <a:r>
              <a:rPr lang="en-US" sz="1400" b="0" i="0" dirty="0">
                <a:effectLst/>
              </a:rPr>
              <a:t> </a:t>
            </a:r>
            <a:r>
              <a:rPr lang="en-US" sz="1400" b="0" i="0" dirty="0" err="1">
                <a:effectLst/>
              </a:rPr>
              <a:t>fazer</a:t>
            </a:r>
            <a:r>
              <a:rPr lang="en-US" sz="1400" b="0" i="0" dirty="0">
                <a:effectLst/>
              </a:rPr>
              <a:t> com que </a:t>
            </a:r>
            <a:r>
              <a:rPr lang="en-US" sz="1400" b="0" i="0" dirty="0" err="1">
                <a:effectLst/>
              </a:rPr>
              <a:t>ela</a:t>
            </a:r>
            <a:r>
              <a:rPr lang="en-US" sz="1400" b="0" i="0" dirty="0">
                <a:effectLst/>
              </a:rPr>
              <a:t> se </a:t>
            </a:r>
            <a:r>
              <a:rPr lang="en-US" sz="1400" b="0" i="0" dirty="0" err="1">
                <a:effectLst/>
              </a:rPr>
              <a:t>comporte</a:t>
            </a:r>
            <a:r>
              <a:rPr lang="en-US" sz="1400" b="0" i="0" dirty="0">
                <a:effectLst/>
              </a:rPr>
              <a:t> mal. </a:t>
            </a:r>
          </a:p>
          <a:p>
            <a:pPr indent="-228600">
              <a:lnSpc>
                <a:spcPct val="120000"/>
              </a:lnSpc>
              <a:buFont typeface="Neue Haas Grotesk Text Pro" panose="020B0504020202020204" pitchFamily="34" charset="0"/>
              <a:buChar char="-"/>
            </a:pPr>
            <a:r>
              <a:rPr lang="en-US" sz="1400" b="0" i="0" dirty="0" err="1">
                <a:effectLst/>
              </a:rPr>
              <a:t>Finalmente</a:t>
            </a:r>
            <a:r>
              <a:rPr lang="en-US" sz="1400" b="0" i="0" dirty="0">
                <a:effectLst/>
              </a:rPr>
              <a:t>, </a:t>
            </a:r>
            <a:r>
              <a:rPr lang="en-US" sz="1400" b="0" i="0" dirty="0" err="1">
                <a:effectLst/>
              </a:rPr>
              <a:t>temos</a:t>
            </a:r>
            <a:r>
              <a:rPr lang="en-US" sz="1400" b="0" i="0" dirty="0">
                <a:effectLst/>
              </a:rPr>
              <a:t> </a:t>
            </a:r>
            <a:r>
              <a:rPr lang="en-US" sz="1400" b="0" i="0" dirty="0" err="1">
                <a:effectLst/>
              </a:rPr>
              <a:t>os</a:t>
            </a:r>
            <a:r>
              <a:rPr lang="en-US" sz="1400" b="0" i="0" dirty="0">
                <a:effectLst/>
              </a:rPr>
              <a:t> </a:t>
            </a:r>
            <a:r>
              <a:rPr lang="en-US" sz="1400" b="0" i="0" dirty="0" err="1">
                <a:effectLst/>
              </a:rPr>
              <a:t>riscos</a:t>
            </a:r>
            <a:r>
              <a:rPr lang="en-US" sz="1400" b="0" i="0" dirty="0">
                <a:effectLst/>
              </a:rPr>
              <a:t> da IA ​​</a:t>
            </a:r>
            <a:r>
              <a:rPr lang="en-US" sz="1400" b="0" i="0" dirty="0" err="1">
                <a:effectLst/>
              </a:rPr>
              <a:t>desonesta</a:t>
            </a:r>
            <a:r>
              <a:rPr lang="en-US" sz="1400" b="0" i="0" dirty="0">
                <a:effectLst/>
              </a:rPr>
              <a:t>. IAs </a:t>
            </a:r>
            <a:r>
              <a:rPr lang="en-US" sz="1400" b="0" i="0" dirty="0" err="1">
                <a:effectLst/>
              </a:rPr>
              <a:t>desonestas</a:t>
            </a:r>
            <a:r>
              <a:rPr lang="en-US" sz="1400" b="0" i="0" dirty="0">
                <a:effectLst/>
              </a:rPr>
              <a:t> </a:t>
            </a:r>
            <a:r>
              <a:rPr lang="en-US" sz="1400" b="0" i="0" dirty="0" err="1">
                <a:effectLst/>
              </a:rPr>
              <a:t>são</a:t>
            </a:r>
            <a:r>
              <a:rPr lang="en-US" sz="1400" b="0" i="0" dirty="0">
                <a:effectLst/>
              </a:rPr>
              <a:t> IAs </a:t>
            </a:r>
            <a:r>
              <a:rPr lang="en-US" sz="1400" b="0" i="0" dirty="0" err="1">
                <a:effectLst/>
              </a:rPr>
              <a:t>perigosas</a:t>
            </a:r>
            <a:r>
              <a:rPr lang="en-US" sz="1400" b="0" i="0" dirty="0">
                <a:effectLst/>
              </a:rPr>
              <a:t> e </a:t>
            </a:r>
            <a:r>
              <a:rPr lang="en-US" sz="1400" b="0" i="0" dirty="0" err="1">
                <a:effectLst/>
              </a:rPr>
              <a:t>poderosas</a:t>
            </a:r>
            <a:r>
              <a:rPr lang="en-US" sz="1400" b="0" i="0" dirty="0">
                <a:effectLst/>
              </a:rPr>
              <a:t> que </a:t>
            </a:r>
            <a:r>
              <a:rPr lang="en-US" sz="1400" b="0" i="0" dirty="0" err="1">
                <a:effectLst/>
              </a:rPr>
              <a:t>executariam</a:t>
            </a:r>
            <a:r>
              <a:rPr lang="en-US" sz="1400" b="0" i="0" dirty="0">
                <a:effectLst/>
              </a:rPr>
              <a:t> </a:t>
            </a:r>
            <a:r>
              <a:rPr lang="en-US" sz="1400" b="0" i="0" dirty="0" err="1">
                <a:effectLst/>
              </a:rPr>
              <a:t>objetivos</a:t>
            </a:r>
            <a:r>
              <a:rPr lang="en-US" sz="1400" b="0" i="0" dirty="0">
                <a:effectLst/>
              </a:rPr>
              <a:t> </a:t>
            </a:r>
            <a:r>
              <a:rPr lang="en-US" sz="1400" b="0" i="0" dirty="0" err="1">
                <a:effectLst/>
              </a:rPr>
              <a:t>prejudiciais</a:t>
            </a:r>
            <a:r>
              <a:rPr lang="en-US" sz="1400" b="0" i="0" dirty="0">
                <a:effectLst/>
              </a:rPr>
              <a:t>, </a:t>
            </a:r>
            <a:r>
              <a:rPr lang="en-US" sz="1400" b="0" i="0" dirty="0" err="1">
                <a:effectLst/>
              </a:rPr>
              <a:t>independentemente</a:t>
            </a:r>
            <a:r>
              <a:rPr lang="en-US" sz="1400" b="0" i="0" dirty="0">
                <a:effectLst/>
              </a:rPr>
              <a:t> de </a:t>
            </a:r>
            <a:r>
              <a:rPr lang="en-US" sz="1400" b="0" i="0" dirty="0" err="1">
                <a:effectLst/>
              </a:rPr>
              <a:t>os</a:t>
            </a:r>
            <a:r>
              <a:rPr lang="en-US" sz="1400" b="0" i="0" dirty="0">
                <a:effectLst/>
              </a:rPr>
              <a:t> </a:t>
            </a:r>
            <a:r>
              <a:rPr lang="en-US" sz="1400" b="0" i="0" dirty="0" err="1">
                <a:effectLst/>
              </a:rPr>
              <a:t>resultados</a:t>
            </a:r>
            <a:r>
              <a:rPr lang="en-US" sz="1400" b="0" i="0" dirty="0">
                <a:effectLst/>
              </a:rPr>
              <a:t> </a:t>
            </a:r>
            <a:r>
              <a:rPr lang="en-US" sz="1400" b="0" i="0" dirty="0" err="1">
                <a:effectLst/>
              </a:rPr>
              <a:t>serem</a:t>
            </a:r>
            <a:r>
              <a:rPr lang="en-US" sz="1400" b="0" i="0" dirty="0">
                <a:effectLst/>
              </a:rPr>
              <a:t> </a:t>
            </a:r>
            <a:r>
              <a:rPr lang="en-US" sz="1400" b="0" i="0" dirty="0" err="1">
                <a:effectLst/>
              </a:rPr>
              <a:t>pretendidos</a:t>
            </a:r>
            <a:r>
              <a:rPr lang="en-US" sz="1400" b="0" i="0" dirty="0">
                <a:effectLst/>
              </a:rPr>
              <a:t> </a:t>
            </a:r>
            <a:r>
              <a:rPr lang="en-US" sz="1400" b="0" i="0" dirty="0" err="1">
                <a:effectLst/>
              </a:rPr>
              <a:t>por</a:t>
            </a:r>
            <a:r>
              <a:rPr lang="en-US" sz="1400" b="0" i="0" dirty="0">
                <a:effectLst/>
              </a:rPr>
              <a:t> </a:t>
            </a:r>
            <a:r>
              <a:rPr lang="en-US" sz="1400" b="0" i="0" dirty="0" err="1">
                <a:effectLst/>
              </a:rPr>
              <a:t>humanos</a:t>
            </a:r>
            <a:r>
              <a:rPr lang="en-US" sz="1400" b="0" i="0" dirty="0">
                <a:effectLst/>
              </a:rPr>
              <a:t>. IAs </a:t>
            </a:r>
            <a:r>
              <a:rPr lang="en-US" sz="1400" b="0" i="0" dirty="0" err="1">
                <a:effectLst/>
              </a:rPr>
              <a:t>desonestas</a:t>
            </a:r>
            <a:r>
              <a:rPr lang="en-US" sz="1400" b="0" i="0" dirty="0">
                <a:effectLst/>
              </a:rPr>
              <a:t> </a:t>
            </a:r>
            <a:r>
              <a:rPr lang="en-US" sz="1400" b="0" i="0" dirty="0" err="1">
                <a:effectLst/>
              </a:rPr>
              <a:t>implicam</a:t>
            </a:r>
            <a:r>
              <a:rPr lang="en-US" sz="1400" b="0" i="0" dirty="0">
                <a:effectLst/>
              </a:rPr>
              <a:t> a </a:t>
            </a:r>
            <a:r>
              <a:rPr lang="en-US" sz="1400" b="0" i="0" dirty="0" err="1">
                <a:effectLst/>
              </a:rPr>
              <a:t>ideia</a:t>
            </a:r>
            <a:r>
              <a:rPr lang="en-US" sz="1400" b="0" i="0" dirty="0">
                <a:effectLst/>
              </a:rPr>
              <a:t> de usar </a:t>
            </a:r>
            <a:r>
              <a:rPr lang="en-US" sz="1400" b="0" i="0" dirty="0" err="1">
                <a:effectLst/>
              </a:rPr>
              <a:t>intencionalmente</a:t>
            </a:r>
            <a:r>
              <a:rPr lang="en-US" sz="1400" b="0" i="0" dirty="0">
                <a:effectLst/>
              </a:rPr>
              <a:t> </a:t>
            </a:r>
            <a:r>
              <a:rPr lang="en-US" sz="1400" b="0" i="0" dirty="0" err="1">
                <a:effectLst/>
              </a:rPr>
              <a:t>inteligência</a:t>
            </a:r>
            <a:r>
              <a:rPr lang="en-US" sz="1400" b="0" i="0" dirty="0">
                <a:effectLst/>
              </a:rPr>
              <a:t> artificial </a:t>
            </a:r>
            <a:r>
              <a:rPr lang="en-US" sz="1400" b="0" i="0" dirty="0" err="1">
                <a:effectLst/>
              </a:rPr>
              <a:t>poderosa</a:t>
            </a:r>
            <a:r>
              <a:rPr lang="en-US" sz="1400" b="0" i="0" dirty="0">
                <a:effectLst/>
              </a:rPr>
              <a:t> para </a:t>
            </a:r>
            <a:r>
              <a:rPr lang="en-US" sz="1400" b="0" i="0" dirty="0" err="1">
                <a:effectLst/>
              </a:rPr>
              <a:t>produzir</a:t>
            </a:r>
            <a:r>
              <a:rPr lang="en-US" sz="1400" b="0" i="0" dirty="0">
                <a:effectLst/>
              </a:rPr>
              <a:t> </a:t>
            </a:r>
            <a:r>
              <a:rPr lang="en-US" sz="1400" b="0" i="0" dirty="0" err="1">
                <a:effectLst/>
              </a:rPr>
              <a:t>danos</a:t>
            </a:r>
            <a:r>
              <a:rPr lang="en-US" sz="1400" b="0" i="0" dirty="0">
                <a:effectLst/>
              </a:rPr>
              <a:t> </a:t>
            </a:r>
            <a:r>
              <a:rPr lang="en-US" sz="1400" b="0" i="0" dirty="0" err="1">
                <a:effectLst/>
              </a:rPr>
              <a:t>sociais</a:t>
            </a:r>
            <a:r>
              <a:rPr lang="en-US" sz="1400" b="0" i="0" dirty="0">
                <a:effectLst/>
              </a:rPr>
              <a:t>.</a:t>
            </a:r>
            <a:endParaRPr lang="en-US" sz="1400" dirty="0"/>
          </a:p>
        </p:txBody>
      </p:sp>
    </p:spTree>
    <p:extLst>
      <p:ext uri="{BB962C8B-B14F-4D97-AF65-F5344CB8AC3E}">
        <p14:creationId xmlns:p14="http://schemas.microsoft.com/office/powerpoint/2010/main" val="4444928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5133" name="Straight Connector 5126">
            <a:extLst>
              <a:ext uri="{FF2B5EF4-FFF2-40B4-BE49-F238E27FC236}">
                <a16:creationId xmlns:a16="http://schemas.microsoft.com/office/drawing/2014/main" id="{D8689CE0-64D2-447C-9C1F-872D111D8AC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185205"/>
            <a:ext cx="804195" cy="0"/>
          </a:xfrm>
          <a:prstGeom prst="line">
            <a:avLst/>
          </a:prstGeom>
          <a:ln w="85725">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5134" name="Rectangle 5128">
            <a:extLst>
              <a:ext uri="{FF2B5EF4-FFF2-40B4-BE49-F238E27FC236}">
                <a16:creationId xmlns:a16="http://schemas.microsoft.com/office/drawing/2014/main" id="{40DC026F-444B-46C9-BCBE-329183BF5F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645B86C7-797F-A8ED-10D7-E57A579A9E62}"/>
              </a:ext>
            </a:extLst>
          </p:cNvPr>
          <p:cNvSpPr>
            <a:spLocks noGrp="1"/>
          </p:cNvSpPr>
          <p:nvPr>
            <p:ph type="title"/>
          </p:nvPr>
        </p:nvSpPr>
        <p:spPr>
          <a:xfrm>
            <a:off x="1088136" y="1088136"/>
            <a:ext cx="10270671" cy="1188720"/>
          </a:xfrm>
        </p:spPr>
        <p:txBody>
          <a:bodyPr vert="horz" lIns="91440" tIns="45720" rIns="91440" bIns="45720" rtlCol="0" anchor="t">
            <a:normAutofit/>
          </a:bodyPr>
          <a:lstStyle/>
          <a:p>
            <a:r>
              <a:rPr lang="en-US" sz="4000" b="1" kern="1200" cap="none" baseline="0" dirty="0" err="1">
                <a:solidFill>
                  <a:schemeClr val="tx1"/>
                </a:solidFill>
                <a:latin typeface="+mj-lt"/>
                <a:ea typeface="+mj-ea"/>
                <a:cs typeface="+mj-cs"/>
              </a:rPr>
              <a:t>Modelagem</a:t>
            </a:r>
            <a:endParaRPr lang="en-US" sz="4000" b="1" kern="1200" cap="none" baseline="0" dirty="0">
              <a:solidFill>
                <a:schemeClr val="tx1"/>
              </a:solidFill>
              <a:latin typeface="+mj-lt"/>
              <a:ea typeface="+mj-ea"/>
              <a:cs typeface="+mj-cs"/>
            </a:endParaRPr>
          </a:p>
        </p:txBody>
      </p:sp>
      <p:cxnSp>
        <p:nvCxnSpPr>
          <p:cNvPr id="5135" name="Straight Connector 5130">
            <a:extLst>
              <a:ext uri="{FF2B5EF4-FFF2-40B4-BE49-F238E27FC236}">
                <a16:creationId xmlns:a16="http://schemas.microsoft.com/office/drawing/2014/main" id="{F0748755-DDBC-46D0-91EC-1212A8EE2B4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185255"/>
            <a:ext cx="804195" cy="0"/>
          </a:xfrm>
          <a:prstGeom prst="line">
            <a:avLst/>
          </a:prstGeom>
          <a:ln w="8572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Espaço Reservado para Texto 3">
            <a:extLst>
              <a:ext uri="{FF2B5EF4-FFF2-40B4-BE49-F238E27FC236}">
                <a16:creationId xmlns:a16="http://schemas.microsoft.com/office/drawing/2014/main" id="{4402ED3A-0781-6FE4-4AB6-E147E5BF8CE1}"/>
              </a:ext>
            </a:extLst>
          </p:cNvPr>
          <p:cNvSpPr>
            <a:spLocks noGrp="1"/>
          </p:cNvSpPr>
          <p:nvPr>
            <p:ph type="body" sz="half" idx="2"/>
          </p:nvPr>
        </p:nvSpPr>
        <p:spPr>
          <a:xfrm>
            <a:off x="637309" y="1976291"/>
            <a:ext cx="5791199" cy="3696450"/>
          </a:xfrm>
        </p:spPr>
        <p:txBody>
          <a:bodyPr vert="horz" lIns="91440" tIns="45720" rIns="91440" bIns="45720" rtlCol="0">
            <a:normAutofit/>
          </a:bodyPr>
          <a:lstStyle/>
          <a:p>
            <a:pPr indent="-228600">
              <a:lnSpc>
                <a:spcPct val="120000"/>
              </a:lnSpc>
              <a:buFont typeface="Neue Haas Grotesk Text Pro" panose="020B0504020202020204" pitchFamily="34" charset="0"/>
              <a:buChar char="-"/>
            </a:pPr>
            <a:r>
              <a:rPr lang="en-US" sz="1200" dirty="0"/>
              <a:t>Em </a:t>
            </a:r>
            <a:r>
              <a:rPr lang="en-US" sz="1200" dirty="0" err="1"/>
              <a:t>todas</a:t>
            </a:r>
            <a:r>
              <a:rPr lang="en-US" sz="1200" dirty="0"/>
              <a:t> as </a:t>
            </a:r>
            <a:r>
              <a:rPr lang="en-US" sz="1200" dirty="0" err="1"/>
              <a:t>funções</a:t>
            </a:r>
            <a:r>
              <a:rPr lang="en-US" sz="1200" dirty="0"/>
              <a:t> do </a:t>
            </a:r>
            <a:r>
              <a:rPr lang="en-US" sz="1200" dirty="0" err="1"/>
              <a:t>ciclo</a:t>
            </a:r>
            <a:r>
              <a:rPr lang="en-US" sz="1200" dirty="0"/>
              <a:t> de </a:t>
            </a:r>
            <a:r>
              <a:rPr lang="en-US" sz="1200" dirty="0" err="1"/>
              <a:t>políticas</a:t>
            </a:r>
            <a:r>
              <a:rPr lang="en-US" sz="1200" dirty="0"/>
              <a:t> </a:t>
            </a:r>
            <a:r>
              <a:rPr lang="en-US" sz="1200" dirty="0" err="1"/>
              <a:t>públicas</a:t>
            </a:r>
            <a:r>
              <a:rPr lang="en-US" sz="1200" dirty="0"/>
              <a:t> </a:t>
            </a:r>
            <a:r>
              <a:rPr lang="en-US" sz="1200" dirty="0" err="1"/>
              <a:t>sobrepõe</a:t>
            </a:r>
            <a:r>
              <a:rPr lang="en-US" sz="1200" dirty="0"/>
              <a:t>-se </a:t>
            </a:r>
            <a:r>
              <a:rPr lang="en-US" sz="1200" dirty="0" err="1"/>
              <a:t>atividades</a:t>
            </a:r>
            <a:r>
              <a:rPr lang="en-US" sz="1200" dirty="0"/>
              <a:t> de </a:t>
            </a:r>
            <a:r>
              <a:rPr lang="en-US" sz="1200" dirty="0" err="1"/>
              <a:t>modelagem</a:t>
            </a:r>
            <a:r>
              <a:rPr lang="en-US" sz="1200" dirty="0"/>
              <a:t> de dados e </a:t>
            </a:r>
            <a:r>
              <a:rPr lang="en-US" sz="1200" dirty="0" err="1"/>
              <a:t>sistemas</a:t>
            </a:r>
            <a:r>
              <a:rPr lang="en-US" sz="1200" dirty="0"/>
              <a:t>.</a:t>
            </a:r>
          </a:p>
          <a:p>
            <a:pPr indent="-228600">
              <a:lnSpc>
                <a:spcPct val="120000"/>
              </a:lnSpc>
              <a:buFont typeface="Neue Haas Grotesk Text Pro" panose="020B0504020202020204" pitchFamily="34" charset="0"/>
              <a:buChar char="-"/>
            </a:pPr>
            <a:r>
              <a:rPr lang="en-US" sz="1200" b="0" i="0" dirty="0">
                <a:effectLst/>
              </a:rPr>
              <a:t>A </a:t>
            </a:r>
            <a:r>
              <a:rPr lang="en-US" sz="1200" b="0" i="0" dirty="0" err="1">
                <a:effectLst/>
              </a:rPr>
              <a:t>possibilidade</a:t>
            </a:r>
            <a:r>
              <a:rPr lang="en-US" sz="1200" b="0" i="0" dirty="0">
                <a:effectLst/>
              </a:rPr>
              <a:t> de </a:t>
            </a:r>
            <a:r>
              <a:rPr lang="en-US" sz="1200" b="0" i="0" dirty="0" err="1">
                <a:effectLst/>
              </a:rPr>
              <a:t>novas</a:t>
            </a:r>
            <a:r>
              <a:rPr lang="en-US" sz="1200" b="0" i="0" dirty="0">
                <a:effectLst/>
              </a:rPr>
              <a:t> ferramentas </a:t>
            </a:r>
            <a:r>
              <a:rPr lang="en-US" sz="1200" b="0" i="0" dirty="0" err="1">
                <a:effectLst/>
              </a:rPr>
              <a:t>ao</a:t>
            </a:r>
            <a:r>
              <a:rPr lang="en-US" sz="1200" b="0" i="0" dirty="0">
                <a:effectLst/>
              </a:rPr>
              <a:t> </a:t>
            </a:r>
            <a:r>
              <a:rPr lang="en-US" sz="1200" b="0" i="0" dirty="0" err="1">
                <a:effectLst/>
              </a:rPr>
              <a:t>longo</a:t>
            </a:r>
            <a:r>
              <a:rPr lang="en-US" sz="1200" b="0" i="0" dirty="0">
                <a:effectLst/>
              </a:rPr>
              <a:t> do </a:t>
            </a:r>
            <a:r>
              <a:rPr lang="en-US" sz="1200" b="0" i="0" dirty="0" err="1">
                <a:effectLst/>
              </a:rPr>
              <a:t>ciclo</a:t>
            </a:r>
            <a:r>
              <a:rPr lang="en-US" sz="1200" b="0" i="0" dirty="0">
                <a:effectLst/>
              </a:rPr>
              <a:t> de </a:t>
            </a:r>
            <a:r>
              <a:rPr lang="en-US" sz="1200" b="0" i="0" dirty="0" err="1">
                <a:effectLst/>
              </a:rPr>
              <a:t>políticas</a:t>
            </a:r>
            <a:r>
              <a:rPr lang="en-US" sz="1200" b="0" i="0" dirty="0">
                <a:effectLst/>
              </a:rPr>
              <a:t> </a:t>
            </a:r>
            <a:r>
              <a:rPr lang="en-US" sz="1200" b="0" i="0" dirty="0" err="1">
                <a:effectLst/>
              </a:rPr>
              <a:t>forneceu</a:t>
            </a:r>
            <a:r>
              <a:rPr lang="en-US" sz="1200" b="0" i="0" dirty="0">
                <a:effectLst/>
              </a:rPr>
              <a:t> um novo </a:t>
            </a:r>
            <a:r>
              <a:rPr lang="en-US" sz="1200" b="0" i="0" dirty="0" err="1">
                <a:effectLst/>
              </a:rPr>
              <a:t>paradigma</a:t>
            </a:r>
            <a:r>
              <a:rPr lang="en-US" sz="1200" b="0" i="0" dirty="0">
                <a:effectLst/>
              </a:rPr>
              <a:t> para </a:t>
            </a:r>
            <a:r>
              <a:rPr lang="en-US" sz="1200" b="0" i="0" dirty="0" err="1">
                <a:effectLst/>
              </a:rPr>
              <a:t>análise</a:t>
            </a:r>
            <a:r>
              <a:rPr lang="en-US" sz="1200" b="0" i="0" dirty="0">
                <a:effectLst/>
              </a:rPr>
              <a:t> de </a:t>
            </a:r>
            <a:r>
              <a:rPr lang="en-US" sz="1200" b="0" i="0" dirty="0" err="1">
                <a:effectLst/>
              </a:rPr>
              <a:t>políticas</a:t>
            </a:r>
            <a:r>
              <a:rPr lang="en-US" sz="1200" b="0" i="0" dirty="0">
                <a:effectLst/>
              </a:rPr>
              <a:t> e </a:t>
            </a:r>
            <a:r>
              <a:rPr lang="en-US" sz="1200" b="0" i="0" dirty="0" err="1">
                <a:effectLst/>
              </a:rPr>
              <a:t>novas</a:t>
            </a:r>
            <a:r>
              <a:rPr lang="en-US" sz="1200" b="0" i="0" dirty="0">
                <a:effectLst/>
              </a:rPr>
              <a:t> </a:t>
            </a:r>
            <a:r>
              <a:rPr lang="en-US" sz="1200" b="0" i="0" dirty="0" err="1">
                <a:effectLst/>
              </a:rPr>
              <a:t>práticas</a:t>
            </a:r>
            <a:r>
              <a:rPr lang="en-US" sz="1200" b="0" i="0" dirty="0">
                <a:effectLst/>
              </a:rPr>
              <a:t> de </a:t>
            </a:r>
            <a:r>
              <a:rPr lang="en-US" sz="1200" b="0" i="0" dirty="0" err="1">
                <a:effectLst/>
              </a:rPr>
              <a:t>trabalho</a:t>
            </a:r>
            <a:r>
              <a:rPr lang="en-US" sz="1200" b="0" i="0" dirty="0">
                <a:effectLst/>
              </a:rPr>
              <a:t> </a:t>
            </a:r>
            <a:r>
              <a:rPr lang="en-US" sz="1200" b="0" i="0" dirty="0" err="1">
                <a:effectLst/>
              </a:rPr>
              <a:t>na</a:t>
            </a:r>
            <a:r>
              <a:rPr lang="en-US" sz="1200" b="0" i="0" dirty="0">
                <a:effectLst/>
              </a:rPr>
              <a:t> </a:t>
            </a:r>
            <a:r>
              <a:rPr lang="en-US" sz="1200" b="0" i="0" dirty="0" err="1">
                <a:effectLst/>
              </a:rPr>
              <a:t>formulação</a:t>
            </a:r>
            <a:r>
              <a:rPr lang="en-US" sz="1200" b="0" i="0" dirty="0">
                <a:effectLst/>
              </a:rPr>
              <a:t> e </a:t>
            </a:r>
            <a:r>
              <a:rPr lang="en-US" sz="1200" b="0" i="0" dirty="0" err="1">
                <a:effectLst/>
              </a:rPr>
              <a:t>implementação</a:t>
            </a:r>
            <a:r>
              <a:rPr lang="en-US" sz="1200" b="0" i="0" dirty="0">
                <a:effectLst/>
              </a:rPr>
              <a:t> de </a:t>
            </a:r>
            <a:r>
              <a:rPr lang="en-US" sz="1200" b="0" i="0" dirty="0" err="1">
                <a:effectLst/>
              </a:rPr>
              <a:t>políticas</a:t>
            </a:r>
            <a:r>
              <a:rPr lang="en-US" sz="1200" b="0" i="0" dirty="0">
                <a:effectLst/>
              </a:rPr>
              <a:t>. Com </a:t>
            </a:r>
            <a:r>
              <a:rPr lang="en-US" sz="1200" b="0" i="0" dirty="0" err="1">
                <a:effectLst/>
              </a:rPr>
              <a:t>informações</a:t>
            </a:r>
            <a:r>
              <a:rPr lang="en-US" sz="1200" b="0" i="0" dirty="0">
                <a:effectLst/>
              </a:rPr>
              <a:t> </a:t>
            </a:r>
            <a:r>
              <a:rPr lang="en-US" sz="1200" b="0" i="0" dirty="0" err="1">
                <a:effectLst/>
              </a:rPr>
              <a:t>aumentadas</a:t>
            </a:r>
            <a:r>
              <a:rPr lang="en-US" sz="1200" b="0" i="0" dirty="0">
                <a:effectLst/>
              </a:rPr>
              <a:t> e </a:t>
            </a:r>
            <a:r>
              <a:rPr lang="en-US" sz="1200" b="0" i="0" dirty="0" err="1">
                <a:effectLst/>
              </a:rPr>
              <a:t>mais</a:t>
            </a:r>
            <a:r>
              <a:rPr lang="en-US" sz="1200" b="0" i="0" dirty="0">
                <a:effectLst/>
              </a:rPr>
              <a:t> </a:t>
            </a:r>
            <a:r>
              <a:rPr lang="en-US" sz="1200" b="0" i="0" dirty="0" err="1">
                <a:effectLst/>
              </a:rPr>
              <a:t>rápidas</a:t>
            </a:r>
            <a:r>
              <a:rPr lang="en-US" sz="1200" b="0" i="0" dirty="0">
                <a:effectLst/>
              </a:rPr>
              <a:t>, as </a:t>
            </a:r>
            <a:r>
              <a:rPr lang="en-US" sz="1200" b="0" i="0" dirty="0" err="1">
                <a:effectLst/>
              </a:rPr>
              <a:t>ações</a:t>
            </a:r>
            <a:r>
              <a:rPr lang="en-US" sz="1200" b="0" i="0" dirty="0">
                <a:effectLst/>
              </a:rPr>
              <a:t> dos </a:t>
            </a:r>
            <a:r>
              <a:rPr lang="en-US" sz="1200" b="0" i="0" dirty="0" err="1">
                <a:effectLst/>
              </a:rPr>
              <a:t>atores</a:t>
            </a:r>
            <a:r>
              <a:rPr lang="en-US" sz="1200" b="0" i="0" dirty="0">
                <a:effectLst/>
              </a:rPr>
              <a:t> </a:t>
            </a:r>
            <a:r>
              <a:rPr lang="en-US" sz="1200" b="0" i="0" dirty="0" err="1">
                <a:effectLst/>
              </a:rPr>
              <a:t>políticos</a:t>
            </a:r>
            <a:r>
              <a:rPr lang="en-US" sz="1200" b="0" i="0" dirty="0">
                <a:effectLst/>
              </a:rPr>
              <a:t> </a:t>
            </a:r>
            <a:r>
              <a:rPr lang="en-US" sz="1200" b="0" i="0" dirty="0" err="1">
                <a:effectLst/>
              </a:rPr>
              <a:t>mudam</a:t>
            </a:r>
            <a:r>
              <a:rPr lang="en-US" sz="1200" b="0" i="0" dirty="0">
                <a:effectLst/>
              </a:rPr>
              <a:t> </a:t>
            </a:r>
            <a:r>
              <a:rPr lang="en-US" sz="1200" b="0" i="0" dirty="0" err="1">
                <a:effectLst/>
              </a:rPr>
              <a:t>radicalmente</a:t>
            </a:r>
            <a:r>
              <a:rPr lang="en-US" sz="1200" b="0" i="0" dirty="0">
                <a:effectLst/>
              </a:rPr>
              <a:t> </a:t>
            </a:r>
            <a:r>
              <a:rPr lang="en-US" sz="1200" b="0" i="0" dirty="0" err="1">
                <a:effectLst/>
              </a:rPr>
              <a:t>devido</a:t>
            </a:r>
            <a:r>
              <a:rPr lang="en-US" sz="1200" b="0" i="0" dirty="0">
                <a:effectLst/>
              </a:rPr>
              <a:t> a </a:t>
            </a:r>
            <a:r>
              <a:rPr lang="en-US" sz="1200" b="0" i="0" dirty="0" err="1">
                <a:effectLst/>
              </a:rPr>
              <a:t>mudanças</a:t>
            </a:r>
            <a:r>
              <a:rPr lang="en-US" sz="1200" b="0" i="0" dirty="0">
                <a:effectLst/>
              </a:rPr>
              <a:t> </a:t>
            </a:r>
            <a:r>
              <a:rPr lang="en-US" sz="1200" b="0" i="0" dirty="0" err="1">
                <a:effectLst/>
              </a:rPr>
              <a:t>em</a:t>
            </a:r>
            <a:r>
              <a:rPr lang="en-US" sz="1200" b="0" i="0" dirty="0">
                <a:effectLst/>
              </a:rPr>
              <a:t> </a:t>
            </a:r>
            <a:r>
              <a:rPr lang="en-US" sz="1200" b="0" i="0" dirty="0" err="1">
                <a:effectLst/>
              </a:rPr>
              <a:t>como</a:t>
            </a:r>
            <a:r>
              <a:rPr lang="en-US" sz="1200" b="0" i="0" dirty="0">
                <a:effectLst/>
              </a:rPr>
              <a:t> as </a:t>
            </a:r>
            <a:r>
              <a:rPr lang="en-US" sz="1200" b="0" i="0" dirty="0" err="1">
                <a:effectLst/>
              </a:rPr>
              <a:t>políticas</a:t>
            </a:r>
            <a:r>
              <a:rPr lang="en-US" sz="1200" b="0" i="0" dirty="0">
                <a:effectLst/>
              </a:rPr>
              <a:t> </a:t>
            </a:r>
            <a:r>
              <a:rPr lang="en-US" sz="1200" b="0" i="0" dirty="0" err="1">
                <a:effectLst/>
              </a:rPr>
              <a:t>são</a:t>
            </a:r>
            <a:r>
              <a:rPr lang="en-US" sz="1200" b="0" i="0" dirty="0">
                <a:effectLst/>
              </a:rPr>
              <a:t> </a:t>
            </a:r>
            <a:r>
              <a:rPr lang="en-US" sz="1200" b="0" i="0" dirty="0" err="1">
                <a:effectLst/>
              </a:rPr>
              <a:t>implementadas</a:t>
            </a:r>
            <a:r>
              <a:rPr lang="en-US" sz="1200" b="0" i="0" dirty="0">
                <a:effectLst/>
              </a:rPr>
              <a:t> com dados. Big data e a </a:t>
            </a:r>
            <a:r>
              <a:rPr lang="en-US" sz="1200" b="0" i="0" dirty="0" err="1">
                <a:effectLst/>
              </a:rPr>
              <a:t>incorporação</a:t>
            </a:r>
            <a:r>
              <a:rPr lang="en-US" sz="1200" b="0" i="0" dirty="0">
                <a:effectLst/>
              </a:rPr>
              <a:t> de </a:t>
            </a:r>
            <a:r>
              <a:rPr lang="en-US" sz="1200" b="0" i="0" dirty="0" err="1">
                <a:effectLst/>
              </a:rPr>
              <a:t>sistemas</a:t>
            </a:r>
            <a:r>
              <a:rPr lang="en-US" sz="1200" b="0" i="0" dirty="0">
                <a:effectLst/>
              </a:rPr>
              <a:t> de IA no </a:t>
            </a:r>
            <a:r>
              <a:rPr lang="en-US" sz="1200" b="0" i="0" dirty="0" err="1">
                <a:effectLst/>
              </a:rPr>
              <a:t>ciclo</a:t>
            </a:r>
            <a:r>
              <a:rPr lang="en-US" sz="1200" b="0" i="0" dirty="0">
                <a:effectLst/>
              </a:rPr>
              <a:t> de </a:t>
            </a:r>
            <a:r>
              <a:rPr lang="en-US" sz="1200" b="0" i="0" dirty="0" err="1">
                <a:effectLst/>
              </a:rPr>
              <a:t>políticas</a:t>
            </a:r>
            <a:r>
              <a:rPr lang="en-US" sz="1200" b="0" i="0" dirty="0">
                <a:effectLst/>
              </a:rPr>
              <a:t> </a:t>
            </a:r>
            <a:r>
              <a:rPr lang="en-US" sz="1200" b="0" i="0" dirty="0" err="1">
                <a:effectLst/>
              </a:rPr>
              <a:t>modificam</a:t>
            </a:r>
            <a:r>
              <a:rPr lang="en-US" sz="1200" b="0" i="0" dirty="0">
                <a:effectLst/>
              </a:rPr>
              <a:t> </a:t>
            </a:r>
            <a:r>
              <a:rPr lang="en-US" sz="1200" b="0" i="0" dirty="0" err="1">
                <a:effectLst/>
              </a:rPr>
              <a:t>instrumentos</a:t>
            </a:r>
            <a:r>
              <a:rPr lang="en-US" sz="1200" b="0" i="0" dirty="0">
                <a:effectLst/>
              </a:rPr>
              <a:t> </a:t>
            </a:r>
            <a:r>
              <a:rPr lang="en-US" sz="1200" b="0" i="0" dirty="0" err="1">
                <a:effectLst/>
              </a:rPr>
              <a:t>processuais</a:t>
            </a:r>
            <a:r>
              <a:rPr lang="en-US" sz="1200" b="0" i="0" dirty="0">
                <a:effectLst/>
              </a:rPr>
              <a:t> e </a:t>
            </a:r>
            <a:r>
              <a:rPr lang="en-US" sz="1200" b="0" i="0" dirty="0" err="1">
                <a:effectLst/>
              </a:rPr>
              <a:t>substantivos</a:t>
            </a:r>
            <a:r>
              <a:rPr lang="en-US" sz="1200" b="0" i="0" dirty="0">
                <a:effectLst/>
              </a:rPr>
              <a:t>, </a:t>
            </a:r>
            <a:r>
              <a:rPr lang="en-US" sz="1200" b="0" i="0" dirty="0" err="1">
                <a:effectLst/>
              </a:rPr>
              <a:t>alterando</a:t>
            </a:r>
            <a:r>
              <a:rPr lang="en-US" sz="1200" b="0" i="0" dirty="0">
                <a:effectLst/>
              </a:rPr>
              <a:t>, </a:t>
            </a:r>
            <a:r>
              <a:rPr lang="en-US" sz="1200" b="0" i="0" dirty="0" err="1">
                <a:effectLst/>
              </a:rPr>
              <a:t>por</a:t>
            </a:r>
            <a:r>
              <a:rPr lang="en-US" sz="1200" b="0" i="0" dirty="0">
                <a:effectLst/>
              </a:rPr>
              <a:t> </a:t>
            </a:r>
            <a:r>
              <a:rPr lang="en-US" sz="1200" b="0" i="0" dirty="0" err="1">
                <a:effectLst/>
              </a:rPr>
              <a:t>sua</a:t>
            </a:r>
            <a:r>
              <a:rPr lang="en-US" sz="1200" b="0" i="0" dirty="0">
                <a:effectLst/>
              </a:rPr>
              <a:t> </a:t>
            </a:r>
            <a:r>
              <a:rPr lang="en-US" sz="1200" b="0" i="0" dirty="0" err="1">
                <a:effectLst/>
              </a:rPr>
              <a:t>vez</a:t>
            </a:r>
            <a:r>
              <a:rPr lang="en-US" sz="1200" b="0" i="0" dirty="0">
                <a:effectLst/>
              </a:rPr>
              <a:t>, as </a:t>
            </a:r>
            <a:r>
              <a:rPr lang="en-US" sz="1200" b="0" i="0" dirty="0" err="1">
                <a:effectLst/>
              </a:rPr>
              <a:t>ações</a:t>
            </a:r>
            <a:r>
              <a:rPr lang="en-US" sz="1200" b="0" i="0" dirty="0">
                <a:effectLst/>
              </a:rPr>
              <a:t> dos </a:t>
            </a:r>
            <a:r>
              <a:rPr lang="en-US" sz="1200" b="0" i="0" dirty="0" err="1">
                <a:effectLst/>
              </a:rPr>
              <a:t>formuladores</a:t>
            </a:r>
            <a:r>
              <a:rPr lang="en-US" sz="1200" b="0" i="0" dirty="0">
                <a:effectLst/>
              </a:rPr>
              <a:t> de </a:t>
            </a:r>
            <a:r>
              <a:rPr lang="en-US" sz="1200" b="0" i="0" dirty="0" err="1">
                <a:effectLst/>
              </a:rPr>
              <a:t>políticas</a:t>
            </a:r>
            <a:r>
              <a:rPr lang="en-US" sz="1200" b="0" i="0" dirty="0">
                <a:effectLst/>
              </a:rPr>
              <a:t> e </a:t>
            </a:r>
            <a:r>
              <a:rPr lang="en-US" sz="1200" b="0" i="0" dirty="0" err="1">
                <a:effectLst/>
              </a:rPr>
              <a:t>burocratas</a:t>
            </a:r>
            <a:r>
              <a:rPr lang="en-US" sz="1200" b="0" i="0" dirty="0">
                <a:effectLst/>
              </a:rPr>
              <a:t> no </a:t>
            </a:r>
            <a:r>
              <a:rPr lang="en-US" sz="1200" b="0" i="0" dirty="0" err="1">
                <a:effectLst/>
              </a:rPr>
              <a:t>processo</a:t>
            </a:r>
            <a:r>
              <a:rPr lang="en-US" sz="1200" b="0" i="0" dirty="0">
                <a:effectLst/>
              </a:rPr>
              <a:t> de </a:t>
            </a:r>
            <a:r>
              <a:rPr lang="en-US" sz="1200" b="0" i="0" dirty="0" err="1">
                <a:effectLst/>
              </a:rPr>
              <a:t>políticas</a:t>
            </a:r>
            <a:r>
              <a:rPr lang="en-US" sz="1200" b="0" i="0" dirty="0">
                <a:effectLst/>
              </a:rPr>
              <a:t>. </a:t>
            </a:r>
          </a:p>
          <a:p>
            <a:pPr indent="-228600">
              <a:lnSpc>
                <a:spcPct val="120000"/>
              </a:lnSpc>
              <a:buFont typeface="Neue Haas Grotesk Text Pro" panose="020B0504020202020204" pitchFamily="34" charset="0"/>
              <a:buChar char="-"/>
            </a:pPr>
            <a:r>
              <a:rPr lang="en-US" sz="1200" b="0" i="0" dirty="0">
                <a:effectLst/>
              </a:rPr>
              <a:t>Ao </a:t>
            </a:r>
            <a:r>
              <a:rPr lang="en-US" sz="1200" b="0" i="0" dirty="0" err="1">
                <a:effectLst/>
              </a:rPr>
              <a:t>longo</a:t>
            </a:r>
            <a:r>
              <a:rPr lang="en-US" sz="1200" b="0" i="0" dirty="0">
                <a:effectLst/>
              </a:rPr>
              <a:t> do </a:t>
            </a:r>
            <a:r>
              <a:rPr lang="en-US" sz="1200" b="0" i="0" dirty="0" err="1">
                <a:effectLst/>
              </a:rPr>
              <a:t>ciclo</a:t>
            </a:r>
            <a:r>
              <a:rPr lang="en-US" sz="1200" b="0" i="0" dirty="0">
                <a:effectLst/>
              </a:rPr>
              <a:t> de </a:t>
            </a:r>
            <a:r>
              <a:rPr lang="en-US" sz="1200" b="0" i="0" dirty="0" err="1">
                <a:effectLst/>
              </a:rPr>
              <a:t>políticas</a:t>
            </a:r>
            <a:r>
              <a:rPr lang="en-US" sz="1200" b="0" i="0" dirty="0">
                <a:effectLst/>
              </a:rPr>
              <a:t> </a:t>
            </a:r>
            <a:r>
              <a:rPr lang="en-US" sz="1200" b="0" i="0" dirty="0" err="1">
                <a:effectLst/>
              </a:rPr>
              <a:t>públicas</a:t>
            </a:r>
            <a:r>
              <a:rPr lang="en-US" sz="1200" b="0" i="0" dirty="0">
                <a:effectLst/>
              </a:rPr>
              <a:t>, com base </a:t>
            </a:r>
            <a:r>
              <a:rPr lang="en-US" sz="1200" b="0" i="0" dirty="0" err="1">
                <a:effectLst/>
              </a:rPr>
              <a:t>em</a:t>
            </a:r>
            <a:r>
              <a:rPr lang="en-US" sz="1200" b="0" i="0" dirty="0">
                <a:effectLst/>
              </a:rPr>
              <a:t> </a:t>
            </a:r>
            <a:r>
              <a:rPr lang="en-US" sz="1200" b="0" i="0" dirty="0" err="1">
                <a:effectLst/>
              </a:rPr>
              <a:t>processos</a:t>
            </a:r>
            <a:r>
              <a:rPr lang="en-US" sz="1200" b="0" i="0" dirty="0">
                <a:effectLst/>
              </a:rPr>
              <a:t> </a:t>
            </a:r>
            <a:r>
              <a:rPr lang="en-US" sz="1200" b="0" i="0" dirty="0" err="1">
                <a:effectLst/>
              </a:rPr>
              <a:t>interativos</a:t>
            </a:r>
            <a:r>
              <a:rPr lang="en-US" sz="1200" b="0" i="0" dirty="0">
                <a:effectLst/>
              </a:rPr>
              <a:t> </a:t>
            </a:r>
            <a:r>
              <a:rPr lang="en-US" sz="1200" b="0" i="0" dirty="0" err="1">
                <a:effectLst/>
              </a:rPr>
              <a:t>humanos</a:t>
            </a:r>
            <a:r>
              <a:rPr lang="en-US" sz="1200" b="0" i="0" dirty="0">
                <a:effectLst/>
              </a:rPr>
              <a:t>, </a:t>
            </a:r>
            <a:r>
              <a:rPr lang="en-US" sz="1200" b="0" i="0" dirty="0" err="1">
                <a:effectLst/>
              </a:rPr>
              <a:t>há</a:t>
            </a:r>
            <a:r>
              <a:rPr lang="en-US" sz="1200" b="0" i="0" dirty="0">
                <a:effectLst/>
              </a:rPr>
              <a:t> um </a:t>
            </a:r>
            <a:r>
              <a:rPr lang="en-US" sz="1200" b="0" i="0" dirty="0" err="1">
                <a:effectLst/>
              </a:rPr>
              <a:t>trabalho</a:t>
            </a:r>
            <a:r>
              <a:rPr lang="en-US" sz="1200" b="0" i="0" dirty="0">
                <a:effectLst/>
              </a:rPr>
              <a:t> de </a:t>
            </a:r>
            <a:r>
              <a:rPr lang="en-US" sz="1200" b="0" i="0" dirty="0" err="1">
                <a:effectLst/>
              </a:rPr>
              <a:t>modelagem</a:t>
            </a:r>
            <a:r>
              <a:rPr lang="en-US" sz="1200" b="0" i="0" dirty="0">
                <a:effectLst/>
              </a:rPr>
              <a:t> de </a:t>
            </a:r>
            <a:r>
              <a:rPr lang="en-US" sz="1200" b="0" i="0" dirty="0" err="1">
                <a:effectLst/>
              </a:rPr>
              <a:t>sistemas</a:t>
            </a:r>
            <a:r>
              <a:rPr lang="en-US" sz="1200" b="0" i="0" dirty="0">
                <a:effectLst/>
              </a:rPr>
              <a:t> de IA com base </a:t>
            </a:r>
            <a:r>
              <a:rPr lang="en-US" sz="1200" b="0" i="0" dirty="0" err="1">
                <a:effectLst/>
              </a:rPr>
              <a:t>em</a:t>
            </a:r>
            <a:r>
              <a:rPr lang="en-US" sz="1200" b="0" i="0" dirty="0">
                <a:effectLst/>
              </a:rPr>
              <a:t> </a:t>
            </a:r>
            <a:r>
              <a:rPr lang="en-US" sz="1200" b="0" i="0" dirty="0" err="1">
                <a:effectLst/>
              </a:rPr>
              <a:t>interações</a:t>
            </a:r>
            <a:r>
              <a:rPr lang="en-US" sz="1200" b="0" i="0" dirty="0">
                <a:effectLst/>
              </a:rPr>
              <a:t> entre </a:t>
            </a:r>
            <a:r>
              <a:rPr lang="en-US" sz="1200" b="0" i="0" dirty="0" err="1">
                <a:effectLst/>
              </a:rPr>
              <a:t>humanos</a:t>
            </a:r>
            <a:r>
              <a:rPr lang="en-US" sz="1200" b="0" i="0" dirty="0">
                <a:effectLst/>
              </a:rPr>
              <a:t> e </a:t>
            </a:r>
            <a:r>
              <a:rPr lang="en-US" sz="1200" b="0" i="0" dirty="0" err="1">
                <a:effectLst/>
              </a:rPr>
              <a:t>máquinas</a:t>
            </a:r>
            <a:r>
              <a:rPr lang="en-US" sz="1200" b="0" i="0" dirty="0">
                <a:effectLst/>
              </a:rPr>
              <a:t>. Para </a:t>
            </a:r>
            <a:r>
              <a:rPr lang="en-US" sz="1200" b="0" i="0" dirty="0" err="1">
                <a:effectLst/>
              </a:rPr>
              <a:t>todas</a:t>
            </a:r>
            <a:r>
              <a:rPr lang="en-US" sz="1200" b="0" i="0" dirty="0">
                <a:effectLst/>
              </a:rPr>
              <a:t> as </a:t>
            </a:r>
            <a:r>
              <a:rPr lang="en-US" sz="1200" b="0" i="0" dirty="0" err="1">
                <a:effectLst/>
              </a:rPr>
              <a:t>fases</a:t>
            </a:r>
            <a:r>
              <a:rPr lang="en-US" sz="1200" b="0" i="0" dirty="0">
                <a:effectLst/>
              </a:rPr>
              <a:t> do </a:t>
            </a:r>
            <a:r>
              <a:rPr lang="en-US" sz="1200" b="0" i="0" dirty="0" err="1">
                <a:effectLst/>
              </a:rPr>
              <a:t>ciclo</a:t>
            </a:r>
            <a:r>
              <a:rPr lang="en-US" sz="1200" b="0" i="0" dirty="0">
                <a:effectLst/>
              </a:rPr>
              <a:t> de </a:t>
            </a:r>
            <a:r>
              <a:rPr lang="en-US" sz="1200" b="0" i="0" dirty="0" err="1">
                <a:effectLst/>
              </a:rPr>
              <a:t>políticas</a:t>
            </a:r>
            <a:r>
              <a:rPr lang="en-US" sz="1200" b="0" i="0" dirty="0">
                <a:effectLst/>
              </a:rPr>
              <a:t> </a:t>
            </a:r>
            <a:r>
              <a:rPr lang="en-US" sz="1200" b="0" i="0" dirty="0" err="1">
                <a:effectLst/>
              </a:rPr>
              <a:t>públicas</a:t>
            </a:r>
            <a:r>
              <a:rPr lang="en-US" sz="1200" b="0" i="0" dirty="0">
                <a:effectLst/>
              </a:rPr>
              <a:t>, a </a:t>
            </a:r>
            <a:r>
              <a:rPr lang="en-US" sz="1200" b="0" i="0" dirty="0" err="1">
                <a:effectLst/>
              </a:rPr>
              <a:t>modelagem</a:t>
            </a:r>
            <a:r>
              <a:rPr lang="en-US" sz="1200" b="0" i="0" dirty="0">
                <a:effectLst/>
              </a:rPr>
              <a:t> de </a:t>
            </a:r>
            <a:r>
              <a:rPr lang="en-US" sz="1200" b="0" i="0" dirty="0" err="1">
                <a:effectLst/>
              </a:rPr>
              <a:t>sistemas</a:t>
            </a:r>
            <a:r>
              <a:rPr lang="en-US" sz="1200" b="0" i="0" dirty="0">
                <a:effectLst/>
              </a:rPr>
              <a:t> de IA é </a:t>
            </a:r>
            <a:r>
              <a:rPr lang="en-US" sz="1200" b="0" i="0" dirty="0" err="1">
                <a:effectLst/>
              </a:rPr>
              <a:t>usada</a:t>
            </a:r>
            <a:r>
              <a:rPr lang="en-US" sz="1200" b="0" i="0" dirty="0">
                <a:effectLst/>
              </a:rPr>
              <a:t> para mudar </a:t>
            </a:r>
            <a:r>
              <a:rPr lang="en-US" sz="1200" b="0" i="0" dirty="0" err="1">
                <a:effectLst/>
              </a:rPr>
              <a:t>toda</a:t>
            </a:r>
            <a:r>
              <a:rPr lang="en-US" sz="1200" b="0" i="0" dirty="0">
                <a:effectLst/>
              </a:rPr>
              <a:t> a </a:t>
            </a:r>
            <a:r>
              <a:rPr lang="en-US" sz="1200" b="0" i="0" dirty="0" err="1">
                <a:effectLst/>
              </a:rPr>
              <a:t>cadeia</a:t>
            </a:r>
            <a:r>
              <a:rPr lang="en-US" sz="1200" b="0" i="0" dirty="0">
                <a:effectLst/>
              </a:rPr>
              <a:t> de </a:t>
            </a:r>
            <a:r>
              <a:rPr lang="en-US" sz="1200" b="0" i="0" dirty="0" err="1">
                <a:effectLst/>
              </a:rPr>
              <a:t>produção</a:t>
            </a:r>
            <a:r>
              <a:rPr lang="en-US" sz="1200" b="0" i="0" dirty="0">
                <a:effectLst/>
              </a:rPr>
              <a:t> de </a:t>
            </a:r>
            <a:r>
              <a:rPr lang="en-US" sz="1200" b="0" i="0" dirty="0" err="1">
                <a:effectLst/>
              </a:rPr>
              <a:t>políticas</a:t>
            </a:r>
            <a:r>
              <a:rPr lang="en-US" sz="1200" b="0" i="0" dirty="0">
                <a:effectLst/>
              </a:rPr>
              <a:t>.</a:t>
            </a:r>
            <a:endParaRPr lang="en-US" sz="1200" dirty="0"/>
          </a:p>
        </p:txBody>
      </p:sp>
      <p:pic>
        <p:nvPicPr>
          <p:cNvPr id="5122" name="Picture 2" descr="Sculptor modelling sculpture adjusting face details head made of clay ...">
            <a:extLst>
              <a:ext uri="{FF2B5EF4-FFF2-40B4-BE49-F238E27FC236}">
                <a16:creationId xmlns:a16="http://schemas.microsoft.com/office/drawing/2014/main" id="{CBD37848-9F51-24E5-F399-B3F8BA189A2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6531"/>
          <a:stretch/>
        </p:blipFill>
        <p:spPr bwMode="auto">
          <a:xfrm>
            <a:off x="6705600" y="2657475"/>
            <a:ext cx="5486401" cy="4200526"/>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a:extLst>
              <a:ext uri="{FF2B5EF4-FFF2-40B4-BE49-F238E27FC236}">
                <a16:creationId xmlns:a16="http://schemas.microsoft.com/office/drawing/2014/main" id="{8B49A99A-9035-C480-77AD-4B56BD90B485}"/>
              </a:ext>
            </a:extLst>
          </p:cNvPr>
          <p:cNvSpPr txBox="1"/>
          <p:nvPr/>
        </p:nvSpPr>
        <p:spPr>
          <a:xfrm>
            <a:off x="637309" y="5884606"/>
            <a:ext cx="5791199" cy="738664"/>
          </a:xfrm>
          <a:prstGeom prst="rect">
            <a:avLst/>
          </a:prstGeom>
          <a:solidFill>
            <a:schemeClr val="accent2"/>
          </a:solidFill>
        </p:spPr>
        <p:txBody>
          <a:bodyPr wrap="square" rtlCol="0">
            <a:spAutoFit/>
          </a:bodyPr>
          <a:lstStyle/>
          <a:p>
            <a:r>
              <a:rPr lang="pt-BR" sz="1400" dirty="0">
                <a:solidFill>
                  <a:schemeClr val="bg1"/>
                </a:solidFill>
              </a:rPr>
              <a:t>Inteligência artificial implica que a políticas passam a ser modeladas em uma dinâmica de reengenharia sociotécnica próxima de uma concepção artesanal baseada em tentativa e erro.</a:t>
            </a:r>
          </a:p>
        </p:txBody>
      </p:sp>
    </p:spTree>
    <p:extLst>
      <p:ext uri="{BB962C8B-B14F-4D97-AF65-F5344CB8AC3E}">
        <p14:creationId xmlns:p14="http://schemas.microsoft.com/office/powerpoint/2010/main" val="28874374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AA6A2E0-18A1-4B22-8F61-5E162B6742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ítulo 4">
            <a:extLst>
              <a:ext uri="{FF2B5EF4-FFF2-40B4-BE49-F238E27FC236}">
                <a16:creationId xmlns:a16="http://schemas.microsoft.com/office/drawing/2014/main" id="{A2671D10-EB30-74E8-8C4E-BD9E3D89AA5A}"/>
              </a:ext>
            </a:extLst>
          </p:cNvPr>
          <p:cNvSpPr>
            <a:spLocks noGrp="1"/>
          </p:cNvSpPr>
          <p:nvPr>
            <p:ph type="title"/>
          </p:nvPr>
        </p:nvSpPr>
        <p:spPr>
          <a:xfrm>
            <a:off x="1088136" y="1090244"/>
            <a:ext cx="3763693" cy="2338756"/>
          </a:xfrm>
        </p:spPr>
        <p:txBody>
          <a:bodyPr anchor="t">
            <a:normAutofit/>
          </a:bodyPr>
          <a:lstStyle/>
          <a:p>
            <a:r>
              <a:rPr lang="pt-BR" sz="3400" dirty="0"/>
              <a:t>Modelo tradicional e modelagem no trabalho da política pública</a:t>
            </a:r>
          </a:p>
        </p:txBody>
      </p:sp>
      <p:cxnSp>
        <p:nvCxnSpPr>
          <p:cNvPr id="14" name="Straight Connector 13">
            <a:extLst>
              <a:ext uri="{FF2B5EF4-FFF2-40B4-BE49-F238E27FC236}">
                <a16:creationId xmlns:a16="http://schemas.microsoft.com/office/drawing/2014/main" id="{8F5909CB-6CD3-45DF-9920-8D81824854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187244"/>
            <a:ext cx="804195" cy="0"/>
          </a:xfrm>
          <a:prstGeom prst="line">
            <a:avLst/>
          </a:prstGeom>
          <a:ln w="8255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7" name="Espaço Reservado para Conteúdo 6">
            <a:extLst>
              <a:ext uri="{FF2B5EF4-FFF2-40B4-BE49-F238E27FC236}">
                <a16:creationId xmlns:a16="http://schemas.microsoft.com/office/drawing/2014/main" id="{4C26C03F-25E7-AC82-DCC7-6366D14C83E6}"/>
              </a:ext>
            </a:extLst>
          </p:cNvPr>
          <p:cNvGraphicFramePr>
            <a:graphicFrameLocks noGrp="1"/>
          </p:cNvGraphicFramePr>
          <p:nvPr>
            <p:ph idx="1"/>
            <p:extLst>
              <p:ext uri="{D42A27DB-BD31-4B8C-83A1-F6EECF244321}">
                <p14:modId xmlns:p14="http://schemas.microsoft.com/office/powerpoint/2010/main" val="133118902"/>
              </p:ext>
            </p:extLst>
          </p:nvPr>
        </p:nvGraphicFramePr>
        <p:xfrm>
          <a:off x="4851829" y="1006573"/>
          <a:ext cx="7050119" cy="4807218"/>
        </p:xfrm>
        <a:graphic>
          <a:graphicData uri="http://schemas.openxmlformats.org/drawingml/2006/table">
            <a:tbl>
              <a:tblPr firstRow="1" bandRow="1"/>
              <a:tblGrid>
                <a:gridCol w="1636572">
                  <a:extLst>
                    <a:ext uri="{9D8B030D-6E8A-4147-A177-3AD203B41FA5}">
                      <a16:colId xmlns:a16="http://schemas.microsoft.com/office/drawing/2014/main" val="469951933"/>
                    </a:ext>
                  </a:extLst>
                </a:gridCol>
                <a:gridCol w="2490458">
                  <a:extLst>
                    <a:ext uri="{9D8B030D-6E8A-4147-A177-3AD203B41FA5}">
                      <a16:colId xmlns:a16="http://schemas.microsoft.com/office/drawing/2014/main" val="1034567288"/>
                    </a:ext>
                  </a:extLst>
                </a:gridCol>
                <a:gridCol w="2923089">
                  <a:extLst>
                    <a:ext uri="{9D8B030D-6E8A-4147-A177-3AD203B41FA5}">
                      <a16:colId xmlns:a16="http://schemas.microsoft.com/office/drawing/2014/main" val="2177589627"/>
                    </a:ext>
                  </a:extLst>
                </a:gridCol>
              </a:tblGrid>
              <a:tr h="721083">
                <a:tc>
                  <a:txBody>
                    <a:bodyPr/>
                    <a:lstStyle/>
                    <a:p>
                      <a:pPr algn="l" rtl="0" fontAlgn="base"/>
                      <a:r>
                        <a:rPr lang="en-US" sz="1800" b="1" i="0">
                          <a:solidFill>
                            <a:srgbClr val="FFFFFF"/>
                          </a:solidFill>
                          <a:effectLst/>
                          <a:highlight>
                            <a:srgbClr val="4472C4"/>
                          </a:highlight>
                          <a:latin typeface="+mn-lt"/>
                        </a:rPr>
                        <a:t> </a:t>
                      </a:r>
                    </a:p>
                  </a:txBody>
                  <a:tcPr marL="133534" marR="133534" marT="66767" marB="66767">
                    <a:lnL w="9525" cap="flat" cmpd="sng" algn="ctr">
                      <a:solidFill>
                        <a:srgbClr val="4472C4"/>
                      </a:solidFill>
                      <a:prstDash val="solid"/>
                      <a:round/>
                      <a:headEnd type="none" w="med" len="med"/>
                      <a:tailEnd type="none" w="med" len="med"/>
                    </a:lnL>
                    <a:lnR>
                      <a:noFill/>
                    </a:lnR>
                    <a:lnT w="9525" cap="flat" cmpd="sng" algn="ctr">
                      <a:solidFill>
                        <a:srgbClr val="4472C4"/>
                      </a:solidFill>
                      <a:prstDash val="solid"/>
                      <a:round/>
                      <a:headEnd type="none" w="med" len="med"/>
                      <a:tailEnd type="none" w="med" len="med"/>
                    </a:lnT>
                    <a:lnB w="9525" cap="flat" cmpd="sng" algn="ctr">
                      <a:solidFill>
                        <a:srgbClr val="8EAADB"/>
                      </a:solidFill>
                      <a:prstDash val="solid"/>
                      <a:round/>
                      <a:headEnd type="none" w="med" len="med"/>
                      <a:tailEnd type="none" w="med" len="med"/>
                    </a:lnB>
                    <a:solidFill>
                      <a:srgbClr val="4472C4"/>
                    </a:solidFill>
                  </a:tcPr>
                </a:tc>
                <a:tc>
                  <a:txBody>
                    <a:bodyPr/>
                    <a:lstStyle/>
                    <a:p>
                      <a:pPr algn="ctr" rtl="0" fontAlgn="base"/>
                      <a:r>
                        <a:rPr lang="en-US" sz="1800" b="1" i="0" dirty="0">
                          <a:solidFill>
                            <a:srgbClr val="FFFFFF"/>
                          </a:solidFill>
                          <a:effectLst/>
                          <a:highlight>
                            <a:srgbClr val="4472C4"/>
                          </a:highlight>
                          <a:latin typeface="+mn-lt"/>
                        </a:rPr>
                        <a:t>Traditional policy work </a:t>
                      </a:r>
                      <a:endParaRPr lang="en-US" sz="2600" b="1" i="0" dirty="0">
                        <a:solidFill>
                          <a:srgbClr val="FFFFFF"/>
                        </a:solidFill>
                        <a:effectLst/>
                        <a:highlight>
                          <a:srgbClr val="4472C4"/>
                        </a:highlight>
                        <a:latin typeface="+mn-lt"/>
                      </a:endParaRPr>
                    </a:p>
                  </a:txBody>
                  <a:tcPr marL="133534" marR="133534" marT="66767" marB="66767">
                    <a:lnL>
                      <a:noFill/>
                    </a:lnL>
                    <a:lnR>
                      <a:noFill/>
                    </a:lnR>
                    <a:lnT w="9525" cap="flat" cmpd="sng" algn="ctr">
                      <a:solidFill>
                        <a:srgbClr val="4472C4"/>
                      </a:solidFill>
                      <a:prstDash val="solid"/>
                      <a:round/>
                      <a:headEnd type="none" w="med" len="med"/>
                      <a:tailEnd type="none" w="med" len="med"/>
                    </a:lnT>
                    <a:lnB w="9525" cap="flat" cmpd="sng" algn="ctr">
                      <a:solidFill>
                        <a:srgbClr val="8EAADB"/>
                      </a:solidFill>
                      <a:prstDash val="solid"/>
                      <a:round/>
                      <a:headEnd type="none" w="med" len="med"/>
                      <a:tailEnd type="none" w="med" len="med"/>
                    </a:lnB>
                    <a:solidFill>
                      <a:srgbClr val="4472C4"/>
                    </a:solidFill>
                  </a:tcPr>
                </a:tc>
                <a:tc>
                  <a:txBody>
                    <a:bodyPr/>
                    <a:lstStyle/>
                    <a:p>
                      <a:pPr algn="ctr" rtl="0" fontAlgn="base"/>
                      <a:r>
                        <a:rPr lang="en-US" sz="1800" b="1" i="0">
                          <a:solidFill>
                            <a:srgbClr val="FFFFFF"/>
                          </a:solidFill>
                          <a:effectLst/>
                          <a:highlight>
                            <a:srgbClr val="4472C4"/>
                          </a:highlight>
                          <a:latin typeface="+mn-lt"/>
                        </a:rPr>
                        <a:t>Modeling policy work </a:t>
                      </a:r>
                      <a:endParaRPr lang="en-US" sz="2600" b="1" i="0">
                        <a:solidFill>
                          <a:srgbClr val="FFFFFF"/>
                        </a:solidFill>
                        <a:effectLst/>
                        <a:highlight>
                          <a:srgbClr val="4472C4"/>
                        </a:highlight>
                        <a:latin typeface="+mn-lt"/>
                      </a:endParaRPr>
                    </a:p>
                  </a:txBody>
                  <a:tcPr marL="133534" marR="133534" marT="66767" marB="66767">
                    <a:lnL>
                      <a:noFill/>
                    </a:lnL>
                    <a:lnR w="9525" cap="flat" cmpd="sng" algn="ctr">
                      <a:solidFill>
                        <a:srgbClr val="4472C4"/>
                      </a:solidFill>
                      <a:prstDash val="solid"/>
                      <a:round/>
                      <a:headEnd type="none" w="med" len="med"/>
                      <a:tailEnd type="none" w="med" len="med"/>
                    </a:lnR>
                    <a:lnT w="9525" cap="flat" cmpd="sng" algn="ctr">
                      <a:solidFill>
                        <a:srgbClr val="4472C4"/>
                      </a:solidFill>
                      <a:prstDash val="solid"/>
                      <a:round/>
                      <a:headEnd type="none" w="med" len="med"/>
                      <a:tailEnd type="none" w="med" len="med"/>
                    </a:lnT>
                    <a:lnB w="9525" cap="flat" cmpd="sng" algn="ctr">
                      <a:solidFill>
                        <a:srgbClr val="8EAADB"/>
                      </a:solidFill>
                      <a:prstDash val="solid"/>
                      <a:round/>
                      <a:headEnd type="none" w="med" len="med"/>
                      <a:tailEnd type="none" w="med" len="med"/>
                    </a:lnB>
                    <a:solidFill>
                      <a:srgbClr val="4472C4"/>
                    </a:solidFill>
                  </a:tcPr>
                </a:tc>
                <a:extLst>
                  <a:ext uri="{0D108BD9-81ED-4DB2-BD59-A6C34878D82A}">
                    <a16:rowId xmlns:a16="http://schemas.microsoft.com/office/drawing/2014/main" val="1034023567"/>
                  </a:ext>
                </a:extLst>
              </a:tr>
              <a:tr h="1077173">
                <a:tc>
                  <a:txBody>
                    <a:bodyPr/>
                    <a:lstStyle/>
                    <a:p>
                      <a:pPr algn="l" rtl="0" fontAlgn="base"/>
                      <a:r>
                        <a:rPr lang="en-US" sz="1500" b="0" i="0">
                          <a:effectLst/>
                          <a:latin typeface="+mn-lt"/>
                        </a:rPr>
                        <a:t>Instrument constituency</a:t>
                      </a:r>
                      <a:r>
                        <a:rPr lang="en-US" sz="1500" b="1" i="0">
                          <a:effectLst/>
                          <a:latin typeface="+mn-lt"/>
                        </a:rPr>
                        <a:t> </a:t>
                      </a:r>
                      <a:endParaRPr lang="en-US" sz="2600" b="1" i="0">
                        <a:effectLst/>
                        <a:latin typeface="+mn-lt"/>
                      </a:endParaRPr>
                    </a:p>
                  </a:txBody>
                  <a:tcPr marL="133534" marR="133534" marT="66767" marB="66767">
                    <a:lnL w="9525" cap="flat" cmpd="sng" algn="ctr">
                      <a:solidFill>
                        <a:srgbClr val="8EAADB"/>
                      </a:solidFill>
                      <a:prstDash val="solid"/>
                      <a:round/>
                      <a:headEnd type="none" w="med" len="med"/>
                      <a:tailEnd type="none" w="med" len="med"/>
                    </a:lnL>
                    <a:lnR>
                      <a:noFill/>
                    </a:lnR>
                    <a:lnT w="9525" cap="flat" cmpd="sng" algn="ctr">
                      <a:solidFill>
                        <a:srgbClr val="8EAADB"/>
                      </a:solidFill>
                      <a:prstDash val="solid"/>
                      <a:round/>
                      <a:headEnd type="none" w="med" len="med"/>
                      <a:tailEnd type="none" w="med" len="med"/>
                    </a:lnT>
                    <a:lnB w="9525" cap="flat" cmpd="sng" algn="ctr">
                      <a:solidFill>
                        <a:srgbClr val="8EAADB"/>
                      </a:solidFill>
                      <a:prstDash val="solid"/>
                      <a:round/>
                      <a:headEnd type="none" w="med" len="med"/>
                      <a:tailEnd type="none" w="med" len="med"/>
                    </a:lnB>
                    <a:noFill/>
                  </a:tcPr>
                </a:tc>
                <a:tc>
                  <a:txBody>
                    <a:bodyPr/>
                    <a:lstStyle/>
                    <a:p>
                      <a:pPr algn="l" rtl="0" fontAlgn="base"/>
                      <a:r>
                        <a:rPr lang="en-US" sz="1500" b="0" i="0">
                          <a:effectLst/>
                          <a:latin typeface="+mn-lt"/>
                        </a:rPr>
                        <a:t>Interested choices of different actors for the instrument and its retention </a:t>
                      </a:r>
                      <a:endParaRPr lang="en-US" sz="2600" b="0" i="0">
                        <a:effectLst/>
                        <a:latin typeface="+mn-lt"/>
                      </a:endParaRPr>
                    </a:p>
                  </a:txBody>
                  <a:tcPr marL="133534" marR="133534" marT="66767" marB="66767">
                    <a:lnL>
                      <a:noFill/>
                    </a:lnL>
                    <a:lnR>
                      <a:noFill/>
                    </a:lnR>
                    <a:lnT w="9525" cap="flat" cmpd="sng" algn="ctr">
                      <a:solidFill>
                        <a:srgbClr val="8EAADB"/>
                      </a:solidFill>
                      <a:prstDash val="solid"/>
                      <a:round/>
                      <a:headEnd type="none" w="med" len="med"/>
                      <a:tailEnd type="none" w="med" len="med"/>
                    </a:lnT>
                    <a:lnB w="9525" cap="flat" cmpd="sng" algn="ctr">
                      <a:solidFill>
                        <a:srgbClr val="8EAADB"/>
                      </a:solidFill>
                      <a:prstDash val="solid"/>
                      <a:round/>
                      <a:headEnd type="none" w="med" len="med"/>
                      <a:tailEnd type="none" w="med" len="med"/>
                    </a:lnB>
                    <a:noFill/>
                  </a:tcPr>
                </a:tc>
                <a:tc>
                  <a:txBody>
                    <a:bodyPr/>
                    <a:lstStyle/>
                    <a:p>
                      <a:pPr algn="l" rtl="0" fontAlgn="base"/>
                      <a:r>
                        <a:rPr lang="en-US" sz="1500" b="0" i="0">
                          <a:effectLst/>
                          <a:latin typeface="+mn-lt"/>
                        </a:rPr>
                        <a:t>Modeling of data and abstract system elements </a:t>
                      </a:r>
                      <a:endParaRPr lang="en-US" sz="2600" b="0" i="0">
                        <a:effectLst/>
                        <a:latin typeface="+mn-lt"/>
                      </a:endParaRPr>
                    </a:p>
                  </a:txBody>
                  <a:tcPr marL="133534" marR="133534" marT="66767" marB="66767">
                    <a:lnL>
                      <a:noFill/>
                    </a:lnL>
                    <a:lnR w="9525" cap="flat" cmpd="sng" algn="ctr">
                      <a:solidFill>
                        <a:srgbClr val="8EAADB"/>
                      </a:solidFill>
                      <a:prstDash val="solid"/>
                      <a:round/>
                      <a:headEnd type="none" w="med" len="med"/>
                      <a:tailEnd type="none" w="med" len="med"/>
                    </a:lnR>
                    <a:lnT w="9525" cap="flat" cmpd="sng" algn="ctr">
                      <a:solidFill>
                        <a:srgbClr val="8EAADB"/>
                      </a:solidFill>
                      <a:prstDash val="solid"/>
                      <a:round/>
                      <a:headEnd type="none" w="med" len="med"/>
                      <a:tailEnd type="none" w="med" len="med"/>
                    </a:lnT>
                    <a:lnB w="9525" cap="flat" cmpd="sng" algn="ctr">
                      <a:solidFill>
                        <a:srgbClr val="8EAADB"/>
                      </a:solidFill>
                      <a:prstDash val="solid"/>
                      <a:round/>
                      <a:headEnd type="none" w="med" len="med"/>
                      <a:tailEnd type="none" w="med" len="med"/>
                    </a:lnB>
                    <a:noFill/>
                  </a:tcPr>
                </a:tc>
                <a:extLst>
                  <a:ext uri="{0D108BD9-81ED-4DB2-BD59-A6C34878D82A}">
                    <a16:rowId xmlns:a16="http://schemas.microsoft.com/office/drawing/2014/main" val="2578325430"/>
                  </a:ext>
                </a:extLst>
              </a:tr>
              <a:tr h="1744842">
                <a:tc>
                  <a:txBody>
                    <a:bodyPr/>
                    <a:lstStyle/>
                    <a:p>
                      <a:pPr algn="l" rtl="0" fontAlgn="base"/>
                      <a:r>
                        <a:rPr lang="en-US" sz="1500" b="0" i="0">
                          <a:effectLst/>
                          <a:latin typeface="+mn-lt"/>
                        </a:rPr>
                        <a:t>Policy advice</a:t>
                      </a:r>
                      <a:r>
                        <a:rPr lang="en-US" sz="1500" b="1" i="0">
                          <a:effectLst/>
                          <a:latin typeface="+mn-lt"/>
                        </a:rPr>
                        <a:t> </a:t>
                      </a:r>
                      <a:endParaRPr lang="en-US" sz="2600" b="1" i="0">
                        <a:effectLst/>
                        <a:latin typeface="+mn-lt"/>
                      </a:endParaRPr>
                    </a:p>
                  </a:txBody>
                  <a:tcPr marL="133534" marR="133534" marT="66767" marB="66767">
                    <a:lnL w="9525" cap="flat" cmpd="sng" algn="ctr">
                      <a:solidFill>
                        <a:srgbClr val="8EAADB"/>
                      </a:solidFill>
                      <a:prstDash val="solid"/>
                      <a:round/>
                      <a:headEnd type="none" w="med" len="med"/>
                      <a:tailEnd type="none" w="med" len="med"/>
                    </a:lnL>
                    <a:lnR>
                      <a:noFill/>
                    </a:lnR>
                    <a:lnT w="9525" cap="flat" cmpd="sng" algn="ctr">
                      <a:solidFill>
                        <a:srgbClr val="8EAADB"/>
                      </a:solidFill>
                      <a:prstDash val="solid"/>
                      <a:round/>
                      <a:headEnd type="none" w="med" len="med"/>
                      <a:tailEnd type="none" w="med" len="med"/>
                    </a:lnT>
                    <a:lnB w="9525" cap="flat" cmpd="sng" algn="ctr">
                      <a:solidFill>
                        <a:srgbClr val="8EAADB"/>
                      </a:solidFill>
                      <a:prstDash val="solid"/>
                      <a:round/>
                      <a:headEnd type="none" w="med" len="med"/>
                      <a:tailEnd type="none" w="med" len="med"/>
                    </a:lnB>
                    <a:noFill/>
                  </a:tcPr>
                </a:tc>
                <a:tc>
                  <a:txBody>
                    <a:bodyPr/>
                    <a:lstStyle/>
                    <a:p>
                      <a:pPr algn="l" rtl="0" fontAlgn="base"/>
                      <a:r>
                        <a:rPr lang="en-US" sz="1500" b="0" i="0">
                          <a:effectLst/>
                          <a:latin typeface="+mn-lt"/>
                        </a:rPr>
                        <a:t>Knowledge of the problems and recommendations that emerge from consultancies, actors, lobbying, parties or civil society </a:t>
                      </a:r>
                      <a:endParaRPr lang="en-US" sz="2600" b="0" i="0">
                        <a:effectLst/>
                        <a:latin typeface="+mn-lt"/>
                      </a:endParaRPr>
                    </a:p>
                  </a:txBody>
                  <a:tcPr marL="133534" marR="133534" marT="66767" marB="66767">
                    <a:lnL>
                      <a:noFill/>
                    </a:lnL>
                    <a:lnR>
                      <a:noFill/>
                    </a:lnR>
                    <a:lnT w="9525" cap="flat" cmpd="sng" algn="ctr">
                      <a:solidFill>
                        <a:srgbClr val="8EAADB"/>
                      </a:solidFill>
                      <a:prstDash val="solid"/>
                      <a:round/>
                      <a:headEnd type="none" w="med" len="med"/>
                      <a:tailEnd type="none" w="med" len="med"/>
                    </a:lnT>
                    <a:lnB w="9525" cap="flat" cmpd="sng" algn="ctr">
                      <a:solidFill>
                        <a:srgbClr val="8EAADB"/>
                      </a:solidFill>
                      <a:prstDash val="solid"/>
                      <a:round/>
                      <a:headEnd type="none" w="med" len="med"/>
                      <a:tailEnd type="none" w="med" len="med"/>
                    </a:lnB>
                    <a:noFill/>
                  </a:tcPr>
                </a:tc>
                <a:tc>
                  <a:txBody>
                    <a:bodyPr/>
                    <a:lstStyle/>
                    <a:p>
                      <a:pPr algn="l" rtl="0" fontAlgn="base"/>
                      <a:r>
                        <a:rPr lang="en-US" sz="1500" b="0" i="0">
                          <a:effectLst/>
                          <a:latin typeface="+mn-lt"/>
                        </a:rPr>
                        <a:t>Recommendation, simulation and predictive systems </a:t>
                      </a:r>
                      <a:endParaRPr lang="en-US" sz="2600" b="0" i="0">
                        <a:effectLst/>
                        <a:latin typeface="+mn-lt"/>
                      </a:endParaRPr>
                    </a:p>
                  </a:txBody>
                  <a:tcPr marL="133534" marR="133534" marT="66767" marB="66767">
                    <a:lnL>
                      <a:noFill/>
                    </a:lnL>
                    <a:lnR w="9525" cap="flat" cmpd="sng" algn="ctr">
                      <a:solidFill>
                        <a:srgbClr val="8EAADB"/>
                      </a:solidFill>
                      <a:prstDash val="solid"/>
                      <a:round/>
                      <a:headEnd type="none" w="med" len="med"/>
                      <a:tailEnd type="none" w="med" len="med"/>
                    </a:lnR>
                    <a:lnT w="9525" cap="flat" cmpd="sng" algn="ctr">
                      <a:solidFill>
                        <a:srgbClr val="8EAADB"/>
                      </a:solidFill>
                      <a:prstDash val="solid"/>
                      <a:round/>
                      <a:headEnd type="none" w="med" len="med"/>
                      <a:tailEnd type="none" w="med" len="med"/>
                    </a:lnT>
                    <a:lnB w="9525" cap="flat" cmpd="sng" algn="ctr">
                      <a:solidFill>
                        <a:srgbClr val="8EAADB"/>
                      </a:solidFill>
                      <a:prstDash val="solid"/>
                      <a:round/>
                      <a:headEnd type="none" w="med" len="med"/>
                      <a:tailEnd type="none" w="med" len="med"/>
                    </a:lnB>
                    <a:noFill/>
                  </a:tcPr>
                </a:tc>
                <a:extLst>
                  <a:ext uri="{0D108BD9-81ED-4DB2-BD59-A6C34878D82A}">
                    <a16:rowId xmlns:a16="http://schemas.microsoft.com/office/drawing/2014/main" val="3191593953"/>
                  </a:ext>
                </a:extLst>
              </a:tr>
              <a:tr h="632060">
                <a:tc>
                  <a:txBody>
                    <a:bodyPr/>
                    <a:lstStyle/>
                    <a:p>
                      <a:pPr algn="l" rtl="0" fontAlgn="base"/>
                      <a:r>
                        <a:rPr lang="en-US" sz="1500" b="0" i="0">
                          <a:effectLst/>
                          <a:latin typeface="+mn-lt"/>
                        </a:rPr>
                        <a:t>Policy dynamics</a:t>
                      </a:r>
                      <a:r>
                        <a:rPr lang="en-US" sz="1500" b="1" i="0">
                          <a:effectLst/>
                          <a:latin typeface="+mn-lt"/>
                        </a:rPr>
                        <a:t> </a:t>
                      </a:r>
                      <a:endParaRPr lang="en-US" sz="2600" b="1" i="0">
                        <a:effectLst/>
                        <a:latin typeface="+mn-lt"/>
                      </a:endParaRPr>
                    </a:p>
                  </a:txBody>
                  <a:tcPr marL="133534" marR="133534" marT="66767" marB="66767">
                    <a:lnL w="9525" cap="flat" cmpd="sng" algn="ctr">
                      <a:solidFill>
                        <a:srgbClr val="8EAADB"/>
                      </a:solidFill>
                      <a:prstDash val="solid"/>
                      <a:round/>
                      <a:headEnd type="none" w="med" len="med"/>
                      <a:tailEnd type="none" w="med" len="med"/>
                    </a:lnL>
                    <a:lnR>
                      <a:noFill/>
                    </a:lnR>
                    <a:lnT w="9525" cap="flat" cmpd="sng" algn="ctr">
                      <a:solidFill>
                        <a:srgbClr val="8EAADB"/>
                      </a:solidFill>
                      <a:prstDash val="solid"/>
                      <a:round/>
                      <a:headEnd type="none" w="med" len="med"/>
                      <a:tailEnd type="none" w="med" len="med"/>
                    </a:lnT>
                    <a:lnB w="9525" cap="flat" cmpd="sng" algn="ctr">
                      <a:solidFill>
                        <a:srgbClr val="8EAADB"/>
                      </a:solidFill>
                      <a:prstDash val="solid"/>
                      <a:round/>
                      <a:headEnd type="none" w="med" len="med"/>
                      <a:tailEnd type="none" w="med" len="med"/>
                    </a:lnB>
                    <a:noFill/>
                  </a:tcPr>
                </a:tc>
                <a:tc>
                  <a:txBody>
                    <a:bodyPr/>
                    <a:lstStyle/>
                    <a:p>
                      <a:pPr algn="l" rtl="0" fontAlgn="base"/>
                      <a:r>
                        <a:rPr lang="en-US" sz="1500" b="0" i="0">
                          <a:effectLst/>
                          <a:latin typeface="+mn-lt"/>
                        </a:rPr>
                        <a:t>Human interactions </a:t>
                      </a:r>
                      <a:endParaRPr lang="en-US" sz="2600" b="0" i="0">
                        <a:effectLst/>
                        <a:latin typeface="+mn-lt"/>
                      </a:endParaRPr>
                    </a:p>
                    <a:p>
                      <a:pPr algn="l" rtl="0" fontAlgn="base"/>
                      <a:r>
                        <a:rPr lang="en-US" sz="1500" b="0" i="0">
                          <a:effectLst/>
                          <a:latin typeface="+mn-lt"/>
                        </a:rPr>
                        <a:t> </a:t>
                      </a:r>
                      <a:endParaRPr lang="en-US" sz="2600" b="0" i="0">
                        <a:effectLst/>
                        <a:latin typeface="+mn-lt"/>
                      </a:endParaRPr>
                    </a:p>
                  </a:txBody>
                  <a:tcPr marL="133534" marR="133534" marT="66767" marB="66767">
                    <a:lnL>
                      <a:noFill/>
                    </a:lnL>
                    <a:lnR>
                      <a:noFill/>
                    </a:lnR>
                    <a:lnT w="9525" cap="flat" cmpd="sng" algn="ctr">
                      <a:solidFill>
                        <a:srgbClr val="8EAADB"/>
                      </a:solidFill>
                      <a:prstDash val="solid"/>
                      <a:round/>
                      <a:headEnd type="none" w="med" len="med"/>
                      <a:tailEnd type="none" w="med" len="med"/>
                    </a:lnT>
                    <a:lnB w="9525" cap="flat" cmpd="sng" algn="ctr">
                      <a:solidFill>
                        <a:srgbClr val="8EAADB"/>
                      </a:solidFill>
                      <a:prstDash val="solid"/>
                      <a:round/>
                      <a:headEnd type="none" w="med" len="med"/>
                      <a:tailEnd type="none" w="med" len="med"/>
                    </a:lnB>
                    <a:noFill/>
                  </a:tcPr>
                </a:tc>
                <a:tc>
                  <a:txBody>
                    <a:bodyPr/>
                    <a:lstStyle/>
                    <a:p>
                      <a:pPr algn="l" rtl="0" fontAlgn="base"/>
                      <a:r>
                        <a:rPr lang="en-US" sz="1500" b="0" i="0">
                          <a:effectLst/>
                          <a:latin typeface="+mn-lt"/>
                        </a:rPr>
                        <a:t>Human-machine interactions </a:t>
                      </a:r>
                      <a:endParaRPr lang="en-US" sz="2600" b="0" i="0">
                        <a:effectLst/>
                        <a:latin typeface="+mn-lt"/>
                      </a:endParaRPr>
                    </a:p>
                  </a:txBody>
                  <a:tcPr marL="133534" marR="133534" marT="66767" marB="66767">
                    <a:lnL>
                      <a:noFill/>
                    </a:lnL>
                    <a:lnR w="9525" cap="flat" cmpd="sng" algn="ctr">
                      <a:solidFill>
                        <a:srgbClr val="8EAADB"/>
                      </a:solidFill>
                      <a:prstDash val="solid"/>
                      <a:round/>
                      <a:headEnd type="none" w="med" len="med"/>
                      <a:tailEnd type="none" w="med" len="med"/>
                    </a:lnR>
                    <a:lnT w="9525" cap="flat" cmpd="sng" algn="ctr">
                      <a:solidFill>
                        <a:srgbClr val="8EAADB"/>
                      </a:solidFill>
                      <a:prstDash val="solid"/>
                      <a:round/>
                      <a:headEnd type="none" w="med" len="med"/>
                      <a:tailEnd type="none" w="med" len="med"/>
                    </a:lnT>
                    <a:lnB w="9525" cap="flat" cmpd="sng" algn="ctr">
                      <a:solidFill>
                        <a:srgbClr val="8EAADB"/>
                      </a:solidFill>
                      <a:prstDash val="solid"/>
                      <a:round/>
                      <a:headEnd type="none" w="med" len="med"/>
                      <a:tailEnd type="none" w="med" len="med"/>
                    </a:lnB>
                    <a:noFill/>
                  </a:tcPr>
                </a:tc>
                <a:extLst>
                  <a:ext uri="{0D108BD9-81ED-4DB2-BD59-A6C34878D82A}">
                    <a16:rowId xmlns:a16="http://schemas.microsoft.com/office/drawing/2014/main" val="1752914871"/>
                  </a:ext>
                </a:extLst>
              </a:tr>
              <a:tr h="632060">
                <a:tc>
                  <a:txBody>
                    <a:bodyPr/>
                    <a:lstStyle/>
                    <a:p>
                      <a:pPr algn="l" rtl="0" fontAlgn="base"/>
                      <a:r>
                        <a:rPr lang="en-US" sz="1500" b="0" i="0">
                          <a:effectLst/>
                          <a:latin typeface="+mn-lt"/>
                        </a:rPr>
                        <a:t>Governance styles</a:t>
                      </a:r>
                      <a:r>
                        <a:rPr lang="en-US" sz="1500" b="1" i="0">
                          <a:effectLst/>
                          <a:latin typeface="+mn-lt"/>
                        </a:rPr>
                        <a:t> </a:t>
                      </a:r>
                      <a:endParaRPr lang="en-US" sz="2600" b="1" i="0">
                        <a:effectLst/>
                        <a:latin typeface="+mn-lt"/>
                      </a:endParaRPr>
                    </a:p>
                  </a:txBody>
                  <a:tcPr marL="133534" marR="133534" marT="66767" marB="66767">
                    <a:lnL w="9525" cap="flat" cmpd="sng" algn="ctr">
                      <a:solidFill>
                        <a:srgbClr val="8EAADB"/>
                      </a:solidFill>
                      <a:prstDash val="solid"/>
                      <a:round/>
                      <a:headEnd type="none" w="med" len="med"/>
                      <a:tailEnd type="none" w="med" len="med"/>
                    </a:lnL>
                    <a:lnR>
                      <a:noFill/>
                    </a:lnR>
                    <a:lnT w="9525" cap="flat" cmpd="sng" algn="ctr">
                      <a:solidFill>
                        <a:srgbClr val="8EAADB"/>
                      </a:solidFill>
                      <a:prstDash val="solid"/>
                      <a:round/>
                      <a:headEnd type="none" w="med" len="med"/>
                      <a:tailEnd type="none" w="med" len="med"/>
                    </a:lnT>
                    <a:lnB w="9525" cap="flat" cmpd="sng" algn="ctr">
                      <a:solidFill>
                        <a:srgbClr val="8EAADB"/>
                      </a:solidFill>
                      <a:prstDash val="solid"/>
                      <a:round/>
                      <a:headEnd type="none" w="med" len="med"/>
                      <a:tailEnd type="none" w="med" len="med"/>
                    </a:lnB>
                    <a:noFill/>
                  </a:tcPr>
                </a:tc>
                <a:tc>
                  <a:txBody>
                    <a:bodyPr/>
                    <a:lstStyle/>
                    <a:p>
                      <a:pPr algn="l" rtl="0" fontAlgn="base"/>
                      <a:r>
                        <a:rPr lang="en-US" sz="1500" b="0" i="0">
                          <a:effectLst/>
                          <a:latin typeface="+mn-lt"/>
                        </a:rPr>
                        <a:t>Political </a:t>
                      </a:r>
                      <a:endParaRPr lang="en-US" sz="2600" b="0" i="0">
                        <a:effectLst/>
                        <a:latin typeface="+mn-lt"/>
                      </a:endParaRPr>
                    </a:p>
                    <a:p>
                      <a:pPr algn="l" rtl="0" fontAlgn="base"/>
                      <a:r>
                        <a:rPr lang="en-US" sz="1500" b="0" i="0">
                          <a:effectLst/>
                          <a:latin typeface="+mn-lt"/>
                        </a:rPr>
                        <a:t> </a:t>
                      </a:r>
                      <a:endParaRPr lang="en-US" sz="2600" b="0" i="0">
                        <a:effectLst/>
                        <a:latin typeface="+mn-lt"/>
                      </a:endParaRPr>
                    </a:p>
                  </a:txBody>
                  <a:tcPr marL="133534" marR="133534" marT="66767" marB="66767">
                    <a:lnL>
                      <a:noFill/>
                    </a:lnL>
                    <a:lnR>
                      <a:noFill/>
                    </a:lnR>
                    <a:lnT w="9525" cap="flat" cmpd="sng" algn="ctr">
                      <a:solidFill>
                        <a:srgbClr val="8EAADB"/>
                      </a:solidFill>
                      <a:prstDash val="solid"/>
                      <a:round/>
                      <a:headEnd type="none" w="med" len="med"/>
                      <a:tailEnd type="none" w="med" len="med"/>
                    </a:lnT>
                    <a:lnB w="9525" cap="flat" cmpd="sng" algn="ctr">
                      <a:solidFill>
                        <a:srgbClr val="8EAADB"/>
                      </a:solidFill>
                      <a:prstDash val="solid"/>
                      <a:round/>
                      <a:headEnd type="none" w="med" len="med"/>
                      <a:tailEnd type="none" w="med" len="med"/>
                    </a:lnB>
                    <a:noFill/>
                  </a:tcPr>
                </a:tc>
                <a:tc>
                  <a:txBody>
                    <a:bodyPr/>
                    <a:lstStyle/>
                    <a:p>
                      <a:pPr algn="l" rtl="0" fontAlgn="base"/>
                      <a:r>
                        <a:rPr lang="en-US" sz="1500" b="0" i="0" dirty="0" err="1">
                          <a:effectLst/>
                          <a:latin typeface="+mn-lt"/>
                        </a:rPr>
                        <a:t>Epistocratic</a:t>
                      </a:r>
                      <a:r>
                        <a:rPr lang="en-US" sz="1500" b="0" i="0" dirty="0">
                          <a:effectLst/>
                          <a:latin typeface="+mn-lt"/>
                        </a:rPr>
                        <a:t> </a:t>
                      </a:r>
                      <a:endParaRPr lang="en-US" sz="2600" b="0" i="0" dirty="0">
                        <a:effectLst/>
                        <a:latin typeface="+mn-lt"/>
                      </a:endParaRPr>
                    </a:p>
                  </a:txBody>
                  <a:tcPr marL="133534" marR="133534" marT="66767" marB="66767">
                    <a:lnL>
                      <a:noFill/>
                    </a:lnL>
                    <a:lnR w="9525" cap="flat" cmpd="sng" algn="ctr">
                      <a:solidFill>
                        <a:srgbClr val="8EAADB"/>
                      </a:solidFill>
                      <a:prstDash val="solid"/>
                      <a:round/>
                      <a:headEnd type="none" w="med" len="med"/>
                      <a:tailEnd type="none" w="med" len="med"/>
                    </a:lnR>
                    <a:lnT w="9525" cap="flat" cmpd="sng" algn="ctr">
                      <a:solidFill>
                        <a:srgbClr val="8EAADB"/>
                      </a:solidFill>
                      <a:prstDash val="solid"/>
                      <a:round/>
                      <a:headEnd type="none" w="med" len="med"/>
                      <a:tailEnd type="none" w="med" len="med"/>
                    </a:lnT>
                    <a:lnB w="9525" cap="flat" cmpd="sng" algn="ctr">
                      <a:solidFill>
                        <a:srgbClr val="8EAADB"/>
                      </a:solidFill>
                      <a:prstDash val="solid"/>
                      <a:round/>
                      <a:headEnd type="none" w="med" len="med"/>
                      <a:tailEnd type="none" w="med" len="med"/>
                    </a:lnB>
                    <a:noFill/>
                  </a:tcPr>
                </a:tc>
                <a:extLst>
                  <a:ext uri="{0D108BD9-81ED-4DB2-BD59-A6C34878D82A}">
                    <a16:rowId xmlns:a16="http://schemas.microsoft.com/office/drawing/2014/main" val="3586978984"/>
                  </a:ext>
                </a:extLst>
              </a:tr>
            </a:tbl>
          </a:graphicData>
        </a:graphic>
      </p:graphicFrame>
    </p:spTree>
    <p:extLst>
      <p:ext uri="{BB962C8B-B14F-4D97-AF65-F5344CB8AC3E}">
        <p14:creationId xmlns:p14="http://schemas.microsoft.com/office/powerpoint/2010/main" val="775053194"/>
      </p:ext>
    </p:extLst>
  </p:cSld>
  <p:clrMapOvr>
    <a:masterClrMapping/>
  </p:clrMapOvr>
</p:sld>
</file>

<file path=ppt/theme/theme1.xml><?xml version="1.0" encoding="utf-8"?>
<a:theme xmlns:a="http://schemas.openxmlformats.org/drawingml/2006/main" name="BjornVTI">
  <a:themeElements>
    <a:clrScheme name="AnalogousFromRegularSeedLeftStep">
      <a:dk1>
        <a:srgbClr val="000000"/>
      </a:dk1>
      <a:lt1>
        <a:srgbClr val="FFFFFF"/>
      </a:lt1>
      <a:dk2>
        <a:srgbClr val="1B2B31"/>
      </a:dk2>
      <a:lt2>
        <a:srgbClr val="F2F3F0"/>
      </a:lt2>
      <a:accent1>
        <a:srgbClr val="894DC3"/>
      </a:accent1>
      <a:accent2>
        <a:srgbClr val="5147B6"/>
      </a:accent2>
      <a:accent3>
        <a:srgbClr val="4D73C3"/>
      </a:accent3>
      <a:accent4>
        <a:srgbClr val="3B93B1"/>
      </a:accent4>
      <a:accent5>
        <a:srgbClr val="4BBFAD"/>
      </a:accent5>
      <a:accent6>
        <a:srgbClr val="3BB16D"/>
      </a:accent6>
      <a:hlink>
        <a:srgbClr val="659933"/>
      </a:hlink>
      <a:folHlink>
        <a:srgbClr val="7F7F7F"/>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jornVTI" id="{D01443FD-65CF-4AEF-9B9D-4466C96F9785}" vid="{36EF4262-385E-40E6-B073-FB18FD98BF4C}"/>
    </a:ext>
  </a:extLst>
</a:theme>
</file>

<file path=docProps/app.xml><?xml version="1.0" encoding="utf-8"?>
<Properties xmlns="http://schemas.openxmlformats.org/officeDocument/2006/extended-properties" xmlns:vt="http://schemas.openxmlformats.org/officeDocument/2006/docPropsVTypes">
  <TotalTime>107</TotalTime>
  <Words>2220</Words>
  <Application>Microsoft Office PowerPoint</Application>
  <PresentationFormat>Widescreen</PresentationFormat>
  <Paragraphs>126</Paragraphs>
  <Slides>13</Slides>
  <Notes>0</Notes>
  <HiddenSlides>0</HiddenSlides>
  <MMClips>0</MMClips>
  <ScaleCrop>false</ScaleCrop>
  <HeadingPairs>
    <vt:vector size="4" baseType="variant">
      <vt:variant>
        <vt:lpstr>Tema</vt:lpstr>
      </vt:variant>
      <vt:variant>
        <vt:i4>1</vt:i4>
      </vt:variant>
      <vt:variant>
        <vt:lpstr>Títulos de slides</vt:lpstr>
      </vt:variant>
      <vt:variant>
        <vt:i4>13</vt:i4>
      </vt:variant>
    </vt:vector>
  </HeadingPairs>
  <TitlesOfParts>
    <vt:vector size="14" baseType="lpstr">
      <vt:lpstr>BjornVTI</vt:lpstr>
      <vt:lpstr>Inteligência artificial e políticas públicas</vt:lpstr>
      <vt:lpstr>Questão essencial</vt:lpstr>
      <vt:lpstr>Bases da policy science</vt:lpstr>
      <vt:lpstr>Mudanças epistêmicas</vt:lpstr>
      <vt:lpstr>O que é IA?</vt:lpstr>
      <vt:lpstr>Interações entre humanos e máquinas</vt:lpstr>
      <vt:lpstr>Riscos e problemas no processo das políticas</vt:lpstr>
      <vt:lpstr>Modelagem</vt:lpstr>
      <vt:lpstr>Modelo tradicional e modelagem no trabalho da política pública</vt:lpstr>
      <vt:lpstr>Dilemas éticos</vt:lpstr>
      <vt:lpstr>Governança – humans in the loop</vt:lpstr>
      <vt:lpstr>Instrumentos de governança</vt:lpstr>
      <vt:lpstr>Concluindo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Fernando de Barros Filgueiras (DIEI/SEGAPE/MEC)</dc:creator>
  <cp:lastModifiedBy>Fernando Filgueiras</cp:lastModifiedBy>
  <cp:revision>20</cp:revision>
  <dcterms:created xsi:type="dcterms:W3CDTF">2024-09-27T19:24:40Z</dcterms:created>
  <dcterms:modified xsi:type="dcterms:W3CDTF">2025-02-03T17:38:14Z</dcterms:modified>
</cp:coreProperties>
</file>